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 id="2147483679" r:id="rId2"/>
  </p:sldMasterIdLst>
  <p:notesMasterIdLst>
    <p:notesMasterId r:id="rId23"/>
  </p:notesMasterIdLst>
  <p:handoutMasterIdLst>
    <p:handoutMasterId r:id="rId24"/>
  </p:handoutMasterIdLst>
  <p:sldIdLst>
    <p:sldId id="256" r:id="rId3"/>
    <p:sldId id="295" r:id="rId4"/>
    <p:sldId id="291" r:id="rId5"/>
    <p:sldId id="303" r:id="rId6"/>
    <p:sldId id="257" r:id="rId7"/>
    <p:sldId id="299" r:id="rId8"/>
    <p:sldId id="277" r:id="rId9"/>
    <p:sldId id="278" r:id="rId10"/>
    <p:sldId id="290" r:id="rId11"/>
    <p:sldId id="301" r:id="rId12"/>
    <p:sldId id="274" r:id="rId13"/>
    <p:sldId id="279" r:id="rId14"/>
    <p:sldId id="280" r:id="rId15"/>
    <p:sldId id="286" r:id="rId16"/>
    <p:sldId id="294" r:id="rId17"/>
    <p:sldId id="285" r:id="rId18"/>
    <p:sldId id="297" r:id="rId19"/>
    <p:sldId id="298" r:id="rId20"/>
    <p:sldId id="293" r:id="rId21"/>
    <p:sldId id="300" r:id="rId2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E0C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588"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hu-HU"/>
          </a:p>
        </p:txBody>
      </p:sp>
      <p:sp>
        <p:nvSpPr>
          <p:cNvPr id="9318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88A8776F-9DB0-474F-8AEC-883EAC92D30B}" type="datetimeFigureOut">
              <a:rPr lang="hu-HU"/>
              <a:pPr>
                <a:defRPr/>
              </a:pPr>
              <a:t>2011. 06. 29.</a:t>
            </a:fld>
            <a:endParaRPr lang="hu-HU"/>
          </a:p>
        </p:txBody>
      </p:sp>
      <p:sp>
        <p:nvSpPr>
          <p:cNvPr id="9318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hu-HU"/>
          </a:p>
        </p:txBody>
      </p:sp>
      <p:sp>
        <p:nvSpPr>
          <p:cNvPr id="9318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DEC3587C-912D-41AC-82BC-0D0AA23C7B34}" type="slidenum">
              <a:rPr lang="hu-HU"/>
              <a:pPr>
                <a:defRPr/>
              </a:pPr>
              <a:t>‹#›</a:t>
            </a:fld>
            <a:endParaRPr lang="hu-H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hu-HU"/>
          </a:p>
        </p:txBody>
      </p:sp>
      <p:sp>
        <p:nvSpPr>
          <p:cNvPr id="942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AB8DC0F4-8566-444B-A248-40CE04498E3B}" type="datetimeFigureOut">
              <a:rPr lang="hu-HU"/>
              <a:pPr>
                <a:defRPr/>
              </a:pPr>
              <a:t>2011. 06. 29.</a:t>
            </a:fld>
            <a:endParaRPr lang="hu-HU"/>
          </a:p>
        </p:txBody>
      </p:sp>
      <p:sp>
        <p:nvSpPr>
          <p:cNvPr id="245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942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u-HU" noProof="0" smtClean="0"/>
              <a:t>Click to edit Master text styles</a:t>
            </a:r>
          </a:p>
          <a:p>
            <a:pPr lvl="1"/>
            <a:r>
              <a:rPr lang="hu-HU" noProof="0" smtClean="0"/>
              <a:t>Second level</a:t>
            </a:r>
          </a:p>
          <a:p>
            <a:pPr lvl="2"/>
            <a:r>
              <a:rPr lang="hu-HU" noProof="0" smtClean="0"/>
              <a:t>Third level</a:t>
            </a:r>
          </a:p>
          <a:p>
            <a:pPr lvl="3"/>
            <a:r>
              <a:rPr lang="hu-HU" noProof="0" smtClean="0"/>
              <a:t>Fourth level</a:t>
            </a:r>
          </a:p>
          <a:p>
            <a:pPr lvl="4"/>
            <a:r>
              <a:rPr lang="hu-HU" noProof="0" smtClean="0"/>
              <a:t>Fifth level</a:t>
            </a:r>
          </a:p>
        </p:txBody>
      </p:sp>
      <p:sp>
        <p:nvSpPr>
          <p:cNvPr id="942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hu-HU"/>
          </a:p>
        </p:txBody>
      </p:sp>
      <p:sp>
        <p:nvSpPr>
          <p:cNvPr id="942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A7B11B0-29BC-4E94-B704-D69C44CAA71F}" type="slidenum">
              <a:rPr lang="hu-HU"/>
              <a:pPr>
                <a:defRPr/>
              </a:pPr>
              <a:t>‹#›</a:t>
            </a:fld>
            <a:endParaRPr lang="hu-H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charset="0"/>
        <a:ea typeface="+mn-ea"/>
        <a:cs typeface="+mn-cs"/>
      </a:defRPr>
    </a:lvl1pPr>
    <a:lvl2pPr marL="457200" algn="l" rtl="0" eaLnBrk="0" fontAlgn="base" hangingPunct="0">
      <a:spcBef>
        <a:spcPct val="30000"/>
      </a:spcBef>
      <a:spcAft>
        <a:spcPct val="0"/>
      </a:spcAft>
      <a:defRPr sz="1200" kern="1200">
        <a:solidFill>
          <a:schemeClr val="tx1"/>
        </a:solidFill>
        <a:latin typeface="Calibri" charset="0"/>
        <a:ea typeface="+mn-ea"/>
        <a:cs typeface="+mn-cs"/>
      </a:defRPr>
    </a:lvl2pPr>
    <a:lvl3pPr marL="914400" algn="l" rtl="0" eaLnBrk="0" fontAlgn="base" hangingPunct="0">
      <a:spcBef>
        <a:spcPct val="30000"/>
      </a:spcBef>
      <a:spcAft>
        <a:spcPct val="0"/>
      </a:spcAft>
      <a:defRPr sz="1200" kern="1200">
        <a:solidFill>
          <a:schemeClr val="tx1"/>
        </a:solidFill>
        <a:latin typeface="Calibri" charset="0"/>
        <a:ea typeface="+mn-ea"/>
        <a:cs typeface="+mn-cs"/>
      </a:defRPr>
    </a:lvl3pPr>
    <a:lvl4pPr marL="1371600" algn="l" rtl="0" eaLnBrk="0" fontAlgn="base" hangingPunct="0">
      <a:spcBef>
        <a:spcPct val="30000"/>
      </a:spcBef>
      <a:spcAft>
        <a:spcPct val="0"/>
      </a:spcAft>
      <a:defRPr sz="1200" kern="1200">
        <a:solidFill>
          <a:schemeClr val="tx1"/>
        </a:solidFill>
        <a:latin typeface="Calibri" charset="0"/>
        <a:ea typeface="+mn-ea"/>
        <a:cs typeface="+mn-cs"/>
      </a:defRPr>
    </a:lvl4pPr>
    <a:lvl5pPr marL="1828800" algn="l" rtl="0" eaLnBrk="0" fontAlgn="base" hangingPunct="0">
      <a:spcBef>
        <a:spcPct val="30000"/>
      </a:spcBef>
      <a:spcAft>
        <a:spcPct val="0"/>
      </a:spcAft>
      <a:defRPr sz="1200" kern="1200">
        <a:solidFill>
          <a:schemeClr val="tx1"/>
        </a:solidFill>
        <a:latin typeface="Calibri"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pPr eaLnBrk="1" hangingPunct="1"/>
            <a:endParaRPr lang="hu-HU"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p:spPr>
        <p:txBody>
          <a:bodyPr/>
          <a:lstStyle/>
          <a:p>
            <a:pPr eaLnBrk="1" hangingPunct="1"/>
            <a:endParaRPr lang="hu-HU"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hu-HU"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hu-HU"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ubstituent imagine diapozitiv 1"/>
          <p:cNvSpPr>
            <a:spLocks noGrp="1" noRot="1" noChangeAspect="1" noTextEdit="1"/>
          </p:cNvSpPr>
          <p:nvPr>
            <p:ph type="sldImg"/>
          </p:nvPr>
        </p:nvSpPr>
        <p:spPr>
          <a:ln/>
        </p:spPr>
      </p:sp>
      <p:sp>
        <p:nvSpPr>
          <p:cNvPr id="29699" name="Substituent note 2"/>
          <p:cNvSpPr>
            <a:spLocks noGrp="1"/>
          </p:cNvSpPr>
          <p:nvPr>
            <p:ph type="body" idx="1"/>
          </p:nvPr>
        </p:nvSpPr>
        <p:spPr>
          <a:noFill/>
          <a:ln/>
        </p:spPr>
        <p:txBody>
          <a:bodyPr/>
          <a:lstStyle/>
          <a:p>
            <a:endParaRPr lang="hu-HU" smtClean="0">
              <a:latin typeface="Calibri" pitchFamily="34" charset="0"/>
            </a:endParaRPr>
          </a:p>
        </p:txBody>
      </p:sp>
      <p:sp>
        <p:nvSpPr>
          <p:cNvPr id="29700" name="Substituent număr diapozitiv 3"/>
          <p:cNvSpPr>
            <a:spLocks noGrp="1"/>
          </p:cNvSpPr>
          <p:nvPr>
            <p:ph type="sldNum" sz="quarter" idx="5"/>
          </p:nvPr>
        </p:nvSpPr>
        <p:spPr>
          <a:noFill/>
        </p:spPr>
        <p:txBody>
          <a:bodyPr/>
          <a:lstStyle/>
          <a:p>
            <a:fld id="{D6F1CA4A-BD6A-4056-A347-E04B587BDABD}" type="slidenum">
              <a:rPr lang="hu-HU" smtClean="0"/>
              <a:pPr/>
              <a:t>6</a:t>
            </a:fld>
            <a:endParaRPr lang="hu-H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pPr eaLnBrk="1" hangingPunct="1"/>
            <a:endParaRPr lang="hu-HU"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p:spPr>
        <p:txBody>
          <a:bodyPr/>
          <a:lstStyle/>
          <a:p>
            <a:pPr eaLnBrk="1" hangingPunct="1"/>
            <a:endParaRPr lang="hu-HU"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endParaRPr lang="hu-HU"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p:spPr>
        <p:txBody>
          <a:bodyPr/>
          <a:lstStyle/>
          <a:p>
            <a:pPr eaLnBrk="1" hangingPunct="1"/>
            <a:endParaRPr lang="hu-HU"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p:spPr>
        <p:txBody>
          <a:bodyPr/>
          <a:lstStyle/>
          <a:p>
            <a:pPr eaLnBrk="1" hangingPunct="1"/>
            <a:endParaRPr lang="hu-HU"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p:spPr>
        <p:txBody>
          <a:bodyPr/>
          <a:lstStyle/>
          <a:p>
            <a:pPr eaLnBrk="1" hangingPunct="1"/>
            <a:endParaRPr lang="hu-HU"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p:spPr>
        <p:txBody>
          <a:bodyPr/>
          <a:lstStyle/>
          <a:p>
            <a:pPr eaLnBrk="1" hangingPunct="1"/>
            <a:endParaRPr lang="hu-HU" smtClean="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pPr eaLnBrk="1" hangingPunct="1"/>
            <a:r>
              <a:rPr lang="hu-HU" smtClean="0">
                <a:latin typeface="Calibri" pitchFamily="34" charset="0"/>
              </a:rPr>
              <a:t>Forrás: </a:t>
            </a:r>
            <a:r>
              <a:rPr lang="hu-HU" b="1" smtClean="0">
                <a:latin typeface="Arial" charset="0"/>
              </a:rPr>
              <a:t>Szakáli István Loránd , </a:t>
            </a:r>
            <a:r>
              <a:rPr lang="hu-HU" smtClean="0">
                <a:latin typeface="Arial" charset="0"/>
              </a:rPr>
              <a:t>Főosztályvezető, </a:t>
            </a:r>
          </a:p>
          <a:p>
            <a:pPr eaLnBrk="1" hangingPunct="1"/>
            <a:r>
              <a:rPr lang="hu-HU" smtClean="0">
                <a:latin typeface="Arial" charset="0"/>
              </a:rPr>
              <a:t>Nemzetgazdasági Minisztérium, Kárpát-medencei Térség Gazdaságfejlesztési Főosztály</a:t>
            </a:r>
          </a:p>
          <a:p>
            <a:pPr eaLnBrk="1" hangingPunct="1"/>
            <a:endParaRPr lang="hu-HU" smtClean="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pPr eaLnBrk="1" hangingPunct="1"/>
            <a:endParaRPr lang="hu-HU" smtClean="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ubstituent imagine diapozitiv 1"/>
          <p:cNvSpPr>
            <a:spLocks noGrp="1" noRot="1" noChangeAspect="1" noTextEdit="1"/>
          </p:cNvSpPr>
          <p:nvPr>
            <p:ph type="sldImg"/>
          </p:nvPr>
        </p:nvSpPr>
        <p:spPr>
          <a:ln/>
        </p:spPr>
      </p:sp>
      <p:sp>
        <p:nvSpPr>
          <p:cNvPr id="39939" name="Substituent note 2"/>
          <p:cNvSpPr>
            <a:spLocks noGrp="1"/>
          </p:cNvSpPr>
          <p:nvPr>
            <p:ph type="body" idx="1"/>
          </p:nvPr>
        </p:nvSpPr>
        <p:spPr>
          <a:noFill/>
          <a:ln/>
        </p:spPr>
        <p:txBody>
          <a:bodyPr/>
          <a:lstStyle/>
          <a:p>
            <a:r>
              <a:rPr lang="hu-HU" smtClean="0">
                <a:latin typeface="Calibri" pitchFamily="34" charset="0"/>
              </a:rPr>
              <a:t>2002-es népszámlálási adatok nyomán</a:t>
            </a:r>
          </a:p>
        </p:txBody>
      </p:sp>
      <p:sp>
        <p:nvSpPr>
          <p:cNvPr id="39940" name="Substituent număr diapozitiv 3"/>
          <p:cNvSpPr>
            <a:spLocks noGrp="1"/>
          </p:cNvSpPr>
          <p:nvPr>
            <p:ph type="sldNum" sz="quarter" idx="5"/>
          </p:nvPr>
        </p:nvSpPr>
        <p:spPr>
          <a:noFill/>
        </p:spPr>
        <p:txBody>
          <a:bodyPr/>
          <a:lstStyle/>
          <a:p>
            <a:fld id="{201FB0CF-3E87-4A9A-B52D-448BD28C95CE}" type="slidenum">
              <a:rPr lang="hu-HU" smtClean="0"/>
              <a:pPr/>
              <a:t>17</a:t>
            </a:fld>
            <a:endParaRPr lang="hu-H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ubstituent imagine diapozitiv 1"/>
          <p:cNvSpPr>
            <a:spLocks noGrp="1" noRot="1" noChangeAspect="1" noTextEdit="1"/>
          </p:cNvSpPr>
          <p:nvPr>
            <p:ph type="sldImg"/>
          </p:nvPr>
        </p:nvSpPr>
        <p:spPr>
          <a:ln/>
        </p:spPr>
      </p:sp>
      <p:sp>
        <p:nvSpPr>
          <p:cNvPr id="40963" name="Substituent note 2"/>
          <p:cNvSpPr>
            <a:spLocks noGrp="1"/>
          </p:cNvSpPr>
          <p:nvPr>
            <p:ph type="body" idx="1"/>
          </p:nvPr>
        </p:nvSpPr>
        <p:spPr>
          <a:noFill/>
          <a:ln/>
        </p:spPr>
        <p:txBody>
          <a:bodyPr/>
          <a:lstStyle/>
          <a:p>
            <a:endParaRPr lang="hu-HU" smtClean="0">
              <a:latin typeface="Calibri" pitchFamily="34" charset="0"/>
            </a:endParaRPr>
          </a:p>
        </p:txBody>
      </p:sp>
      <p:sp>
        <p:nvSpPr>
          <p:cNvPr id="40964" name="Substituent număr diapozitiv 3"/>
          <p:cNvSpPr>
            <a:spLocks noGrp="1"/>
          </p:cNvSpPr>
          <p:nvPr>
            <p:ph type="sldNum" sz="quarter" idx="5"/>
          </p:nvPr>
        </p:nvSpPr>
        <p:spPr>
          <a:noFill/>
        </p:spPr>
        <p:txBody>
          <a:bodyPr/>
          <a:lstStyle/>
          <a:p>
            <a:fld id="{7D7EE919-D8F2-4CED-9D57-33AA94A963EF}" type="slidenum">
              <a:rPr lang="hu-HU" smtClean="0"/>
              <a:pPr/>
              <a:t>18</a:t>
            </a:fld>
            <a:endParaRPr lang="hu-H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eaLnBrk="1" hangingPunct="1"/>
            <a:endParaRPr lang="hu-HU"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p:cNvSpPr>
            <a:spLocks noGrp="1"/>
          </p:cNvSpPr>
          <p:nvPr>
            <p:ph type="ctrTitle"/>
          </p:nvPr>
        </p:nvSpPr>
        <p:spPr>
          <a:xfrm>
            <a:off x="685800" y="2130425"/>
            <a:ext cx="7772400" cy="1470025"/>
          </a:xfrm>
        </p:spPr>
        <p:txBody>
          <a:bodyPr/>
          <a:lstStyle/>
          <a:p>
            <a:r>
              <a:rPr lang="ro-RO" smtClean="0"/>
              <a:t>Faceți clic pentru a edita stilul de titlu Coordonator</a:t>
            </a:r>
            <a:endParaRPr lang="hu-HU"/>
          </a:p>
        </p:txBody>
      </p:sp>
      <p:sp>
        <p:nvSpPr>
          <p:cNvPr id="3" name="Subtitlu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o-RO" smtClean="0"/>
              <a:t>Faceți clic pentru editarea stilului de subtitlu al coordonatorului</a:t>
            </a:r>
            <a:endParaRPr lang="hu-HU"/>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1AE9CDC9-302C-403A-A293-D49AC30CFF1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hu-HU"/>
          </a:p>
        </p:txBody>
      </p:sp>
      <p:sp>
        <p:nvSpPr>
          <p:cNvPr id="3" name="Substituent conținut 2"/>
          <p:cNvSpPr>
            <a:spLocks noGrp="1"/>
          </p:cNvSpPr>
          <p:nvPr>
            <p:ph idx="1"/>
          </p:nvPr>
        </p:nvSpPr>
        <p:spPr/>
        <p:txBody>
          <a:body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hu-HU"/>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4C503583-2431-46CF-A3BD-642A41C9C22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p:cNvSpPr>
            <a:spLocks noGrp="1"/>
          </p:cNvSpPr>
          <p:nvPr>
            <p:ph type="title"/>
          </p:nvPr>
        </p:nvSpPr>
        <p:spPr>
          <a:xfrm>
            <a:off x="722313" y="4406900"/>
            <a:ext cx="7772400" cy="1362075"/>
          </a:xfrm>
        </p:spPr>
        <p:txBody>
          <a:bodyPr anchor="t"/>
          <a:lstStyle>
            <a:lvl1pPr algn="l">
              <a:defRPr sz="4000" b="1" cap="all"/>
            </a:lvl1pPr>
          </a:lstStyle>
          <a:p>
            <a:r>
              <a:rPr lang="ro-RO" smtClean="0"/>
              <a:t>Faceți clic pentru a edita stilul de titlu Coordonator</a:t>
            </a:r>
            <a:endParaRPr lang="hu-HU"/>
          </a:p>
        </p:txBody>
      </p:sp>
      <p:sp>
        <p:nvSpPr>
          <p:cNvPr id="3" name="Substituent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o-RO" smtClean="0"/>
              <a:t>Faceți clic pentru a edita stilurile de text Coordonator</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2505FE2A-1F23-4F22-8557-C5D9BB49C30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hu-HU"/>
          </a:p>
        </p:txBody>
      </p:sp>
      <p:sp>
        <p:nvSpPr>
          <p:cNvPr id="3" name="Substituent conținut 2"/>
          <p:cNvSpPr>
            <a:spLocks noGrp="1"/>
          </p:cNvSpPr>
          <p:nvPr>
            <p:ph sz="half" idx="1"/>
          </p:nvPr>
        </p:nvSpPr>
        <p:spPr>
          <a:xfrm>
            <a:off x="838200" y="2362200"/>
            <a:ext cx="3770313"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hu-HU"/>
          </a:p>
        </p:txBody>
      </p:sp>
      <p:sp>
        <p:nvSpPr>
          <p:cNvPr id="4" name="Substituent conținut 3"/>
          <p:cNvSpPr>
            <a:spLocks noGrp="1"/>
          </p:cNvSpPr>
          <p:nvPr>
            <p:ph sz="half" idx="2"/>
          </p:nvPr>
        </p:nvSpPr>
        <p:spPr>
          <a:xfrm>
            <a:off x="4760913" y="2362200"/>
            <a:ext cx="3770312"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hu-HU"/>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D8152AB3-78F2-4B50-A20E-6D0E7D0D8FA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p:cNvSpPr>
            <a:spLocks noGrp="1"/>
          </p:cNvSpPr>
          <p:nvPr>
            <p:ph type="title"/>
          </p:nvPr>
        </p:nvSpPr>
        <p:spPr>
          <a:xfrm>
            <a:off x="457200" y="274638"/>
            <a:ext cx="8229600" cy="1143000"/>
          </a:xfrm>
        </p:spPr>
        <p:txBody>
          <a:bodyPr/>
          <a:lstStyle>
            <a:lvl1pPr>
              <a:defRPr/>
            </a:lvl1pPr>
          </a:lstStyle>
          <a:p>
            <a:r>
              <a:rPr lang="ro-RO" smtClean="0"/>
              <a:t>Faceți clic pentru a edita stilul de titlu Coordonator</a:t>
            </a:r>
            <a:endParaRPr lang="hu-HU"/>
          </a:p>
        </p:txBody>
      </p:sp>
      <p:sp>
        <p:nvSpPr>
          <p:cNvPr id="3" name="Substituent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Faceți clic pentru a edita stilurile de text Coordonator</a:t>
            </a:r>
          </a:p>
        </p:txBody>
      </p:sp>
      <p:sp>
        <p:nvSpPr>
          <p:cNvPr id="4" name="Substituent conțin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hu-HU"/>
          </a:p>
        </p:txBody>
      </p:sp>
      <p:sp>
        <p:nvSpPr>
          <p:cNvPr id="5" name="Substituent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Faceți clic pentru a edita stilurile de text Coordonator</a:t>
            </a:r>
          </a:p>
        </p:txBody>
      </p:sp>
      <p:sp>
        <p:nvSpPr>
          <p:cNvPr id="6" name="Substituent conțin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hu-HU"/>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794BDE18-9ABD-4716-BE3D-778BF2CDFC7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hu-HU"/>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698A6177-A141-4F92-B9BA-68578F74FA3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CF10C7AB-B526-41F9-BEE3-18AA5399D1C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457200" y="273050"/>
            <a:ext cx="3008313" cy="1162050"/>
          </a:xfrm>
        </p:spPr>
        <p:txBody>
          <a:bodyPr/>
          <a:lstStyle>
            <a:lvl1pPr algn="l">
              <a:defRPr sz="2000" b="1"/>
            </a:lvl1pPr>
          </a:lstStyle>
          <a:p>
            <a:r>
              <a:rPr lang="ro-RO" smtClean="0"/>
              <a:t>Faceți clic pentru a edita stilul de titlu Coordonator</a:t>
            </a:r>
            <a:endParaRPr lang="hu-HU"/>
          </a:p>
        </p:txBody>
      </p:sp>
      <p:sp>
        <p:nvSpPr>
          <p:cNvPr id="3" name="Substituent conțin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hu-HU"/>
          </a:p>
        </p:txBody>
      </p:sp>
      <p:sp>
        <p:nvSpPr>
          <p:cNvPr id="4" name="Substituent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Faceți clic pentru a edita stilurile de text Coordonator</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8DF1362C-622B-4A78-81FC-C41E53F5EB4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1792288" y="4800600"/>
            <a:ext cx="5486400" cy="566738"/>
          </a:xfrm>
        </p:spPr>
        <p:txBody>
          <a:bodyPr/>
          <a:lstStyle>
            <a:lvl1pPr algn="l">
              <a:defRPr sz="2000" b="1"/>
            </a:lvl1pPr>
          </a:lstStyle>
          <a:p>
            <a:r>
              <a:rPr lang="ro-RO" smtClean="0"/>
              <a:t>Faceți clic pentru a edita stilul de titlu Coordonator</a:t>
            </a:r>
            <a:endParaRPr lang="hu-HU"/>
          </a:p>
        </p:txBody>
      </p:sp>
      <p:sp>
        <p:nvSpPr>
          <p:cNvPr id="3" name="Substituent i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u-HU" noProof="0" smtClean="0"/>
          </a:p>
        </p:txBody>
      </p:sp>
      <p:sp>
        <p:nvSpPr>
          <p:cNvPr id="4" name="Substituent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Faceți clic pentru a edita stilurile de text Coordonator</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CEFFB366-C41A-4731-829B-49983CFC6FB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hu-HU"/>
          </a:p>
        </p:txBody>
      </p:sp>
      <p:sp>
        <p:nvSpPr>
          <p:cNvPr id="3" name="Substituent text vertical 2"/>
          <p:cNvSpPr>
            <a:spLocks noGrp="1"/>
          </p:cNvSpPr>
          <p:nvPr>
            <p:ph type="body" orient="vert" idx="1"/>
          </p:nvPr>
        </p:nvSpPr>
        <p:spPr/>
        <p:txBody>
          <a:bodyPr vert="eaVert"/>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hu-HU"/>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AA62E793-2980-46FB-8E01-545BAAF315B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p:cNvSpPr>
            <a:spLocks noGrp="1"/>
          </p:cNvSpPr>
          <p:nvPr>
            <p:ph type="title" orient="vert"/>
          </p:nvPr>
        </p:nvSpPr>
        <p:spPr>
          <a:xfrm>
            <a:off x="6705600" y="762000"/>
            <a:ext cx="1981200" cy="5324475"/>
          </a:xfrm>
        </p:spPr>
        <p:txBody>
          <a:bodyPr vert="eaVert"/>
          <a:lstStyle/>
          <a:p>
            <a:r>
              <a:rPr lang="ro-RO" smtClean="0"/>
              <a:t>Faceți clic pentru a edita stilul de titlu Coordonator</a:t>
            </a:r>
            <a:endParaRPr lang="hu-HU"/>
          </a:p>
        </p:txBody>
      </p:sp>
      <p:sp>
        <p:nvSpPr>
          <p:cNvPr id="3" name="Substituent text vertical 2"/>
          <p:cNvSpPr>
            <a:spLocks noGrp="1"/>
          </p:cNvSpPr>
          <p:nvPr>
            <p:ph type="body" orient="vert" idx="1"/>
          </p:nvPr>
        </p:nvSpPr>
        <p:spPr>
          <a:xfrm>
            <a:off x="762000" y="762000"/>
            <a:ext cx="5791200" cy="5324475"/>
          </a:xfrm>
        </p:spPr>
        <p:txBody>
          <a:bodyPr vert="eaVert"/>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hu-HU"/>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FD0888C4-BBFB-466F-B9AD-CD594484A22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u și tabel">
    <p:spTree>
      <p:nvGrpSpPr>
        <p:cNvPr id="1" name=""/>
        <p:cNvGrpSpPr/>
        <p:nvPr/>
      </p:nvGrpSpPr>
      <p:grpSpPr>
        <a:xfrm>
          <a:off x="0" y="0"/>
          <a:ext cx="0" cy="0"/>
          <a:chOff x="0" y="0"/>
          <a:chExt cx="0" cy="0"/>
        </a:xfrm>
      </p:grpSpPr>
      <p:sp>
        <p:nvSpPr>
          <p:cNvPr id="2" name="Titlu 1"/>
          <p:cNvSpPr>
            <a:spLocks noGrp="1"/>
          </p:cNvSpPr>
          <p:nvPr>
            <p:ph type="title"/>
          </p:nvPr>
        </p:nvSpPr>
        <p:spPr>
          <a:xfrm>
            <a:off x="762000" y="762000"/>
            <a:ext cx="7924800" cy="1143000"/>
          </a:xfrm>
        </p:spPr>
        <p:txBody>
          <a:bodyPr/>
          <a:lstStyle/>
          <a:p>
            <a:r>
              <a:rPr lang="ro-RO" smtClean="0"/>
              <a:t>Faceți clic pentru a edita stilul de titlu Coordonator</a:t>
            </a:r>
            <a:endParaRPr lang="hu-HU"/>
          </a:p>
        </p:txBody>
      </p:sp>
      <p:sp>
        <p:nvSpPr>
          <p:cNvPr id="3" name="Substituent tabel 2"/>
          <p:cNvSpPr>
            <a:spLocks noGrp="1"/>
          </p:cNvSpPr>
          <p:nvPr>
            <p:ph type="tbl" idx="1"/>
          </p:nvPr>
        </p:nvSpPr>
        <p:spPr>
          <a:xfrm>
            <a:off x="838200" y="2362200"/>
            <a:ext cx="7693025" cy="3724275"/>
          </a:xfrm>
        </p:spPr>
        <p:txBody>
          <a:bodyPr/>
          <a:lstStyle/>
          <a:p>
            <a:pPr lvl="0"/>
            <a:endParaRPr lang="hu-HU" noProof="0" smtClean="0"/>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558CA20F-C53B-476C-9C87-2AB7731C5499}"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5867400" cy="6858000"/>
            <a:chOff x="0" y="0"/>
            <a:chExt cx="3696" cy="4320"/>
          </a:xfrm>
        </p:grpSpPr>
        <p:sp>
          <p:nvSpPr>
            <p:cNvPr id="5" name="Rectangle 3"/>
            <p:cNvSpPr>
              <a:spLocks noChangeArrowheads="1"/>
            </p:cNvSpPr>
            <p:nvPr/>
          </p:nvSpPr>
          <p:spPr bwMode="auto">
            <a:xfrm>
              <a:off x="0" y="0"/>
              <a:ext cx="2880" cy="4320"/>
            </a:xfrm>
            <a:prstGeom prst="rect">
              <a:avLst/>
            </a:prstGeom>
            <a:solidFill>
              <a:schemeClr val="accent2"/>
            </a:solidFill>
            <a:ln w="9525">
              <a:noFill/>
              <a:miter lim="800000"/>
              <a:headEnd/>
              <a:tailEnd/>
            </a:ln>
            <a:effectLst/>
          </p:spPr>
          <p:txBody>
            <a:bodyPr wrap="none" anchor="ctr"/>
            <a:lstStyle/>
            <a:p>
              <a:pPr algn="ctr" eaLnBrk="1" hangingPunct="1">
                <a:defRPr/>
              </a:pPr>
              <a:endParaRPr kumimoji="1" lang="ro-RO" sz="2400">
                <a:latin typeface="Times New Roman" pitchFamily="18" charset="0"/>
              </a:endParaRPr>
            </a:p>
          </p:txBody>
        </p:sp>
        <p:sp>
          <p:nvSpPr>
            <p:cNvPr id="6" name="AutoShape 4"/>
            <p:cNvSpPr>
              <a:spLocks noChangeArrowheads="1"/>
            </p:cNvSpPr>
            <p:nvPr/>
          </p:nvSpPr>
          <p:spPr bwMode="white">
            <a:xfrm>
              <a:off x="432" y="624"/>
              <a:ext cx="3264" cy="1200"/>
            </a:xfrm>
            <a:prstGeom prst="roundRect">
              <a:avLst>
                <a:gd name="adj" fmla="val 50000"/>
              </a:avLst>
            </a:prstGeom>
            <a:solidFill>
              <a:schemeClr val="bg1"/>
            </a:solidFill>
            <a:ln w="9525">
              <a:noFill/>
              <a:round/>
              <a:headEnd/>
              <a:tailEnd/>
            </a:ln>
            <a:effectLst/>
          </p:spPr>
          <p:txBody>
            <a:bodyPr wrap="none" anchor="ctr"/>
            <a:lstStyle/>
            <a:p>
              <a:pPr algn="ctr" eaLnBrk="1" hangingPunct="1">
                <a:defRPr/>
              </a:pPr>
              <a:endParaRPr kumimoji="1" lang="ro-RO" sz="2400">
                <a:latin typeface="Times New Roman" pitchFamily="18" charset="0"/>
              </a:endParaRPr>
            </a:p>
          </p:txBody>
        </p:sp>
      </p:grpSp>
      <p:grpSp>
        <p:nvGrpSpPr>
          <p:cNvPr id="7" name="Group 5"/>
          <p:cNvGrpSpPr>
            <a:grpSpLocks/>
          </p:cNvGrpSpPr>
          <p:nvPr/>
        </p:nvGrpSpPr>
        <p:grpSpPr bwMode="auto">
          <a:xfrm>
            <a:off x="3632200" y="4889500"/>
            <a:ext cx="4876800" cy="319088"/>
            <a:chOff x="2288" y="3080"/>
            <a:chExt cx="3072" cy="201"/>
          </a:xfrm>
        </p:grpSpPr>
        <p:sp>
          <p:nvSpPr>
            <p:cNvPr id="8" name="AutoShape 6"/>
            <p:cNvSpPr>
              <a:spLocks noChangeArrowheads="1"/>
            </p:cNvSpPr>
            <p:nvPr/>
          </p:nvSpPr>
          <p:spPr bwMode="auto">
            <a:xfrm flipH="1">
              <a:off x="2288" y="3080"/>
              <a:ext cx="2914" cy="200"/>
            </a:xfrm>
            <a:prstGeom prst="roundRect">
              <a:avLst>
                <a:gd name="adj" fmla="val 0"/>
              </a:avLst>
            </a:prstGeom>
            <a:solidFill>
              <a:schemeClr val="hlink"/>
            </a:solidFill>
            <a:ln w="9525">
              <a:noFill/>
              <a:round/>
              <a:headEnd/>
              <a:tailEnd/>
            </a:ln>
            <a:effectLst/>
          </p:spPr>
          <p:txBody>
            <a:bodyPr wrap="none" anchor="ctr"/>
            <a:lstStyle/>
            <a:p>
              <a:pPr>
                <a:defRPr/>
              </a:pPr>
              <a:endParaRPr lang="ro-RO"/>
            </a:p>
          </p:txBody>
        </p:sp>
        <p:sp>
          <p:nvSpPr>
            <p:cNvPr id="9" name="AutoShape 7"/>
            <p:cNvSpPr>
              <a:spLocks noChangeArrowheads="1"/>
            </p:cNvSpPr>
            <p:nvPr/>
          </p:nvSpPr>
          <p:spPr bwMode="auto">
            <a:xfrm>
              <a:off x="5196" y="3080"/>
              <a:ext cx="164" cy="201"/>
            </a:xfrm>
            <a:prstGeom prst="flowChartDelay">
              <a:avLst/>
            </a:prstGeom>
            <a:solidFill>
              <a:schemeClr val="hlink"/>
            </a:solidFill>
            <a:ln w="9525">
              <a:noFill/>
              <a:miter lim="800000"/>
              <a:headEnd/>
              <a:tailEnd/>
            </a:ln>
            <a:effectLst/>
          </p:spPr>
          <p:txBody>
            <a:bodyPr wrap="none" anchor="ctr"/>
            <a:lstStyle/>
            <a:p>
              <a:pPr>
                <a:defRPr/>
              </a:pPr>
              <a:endParaRPr lang="ro-RO"/>
            </a:p>
          </p:txBody>
        </p:sp>
      </p:grpSp>
      <p:sp>
        <p:nvSpPr>
          <p:cNvPr id="8200" name="Rectangle 8"/>
          <p:cNvSpPr>
            <a:spLocks noGrp="1" noChangeArrowheads="1"/>
          </p:cNvSpPr>
          <p:nvPr>
            <p:ph type="subTitle" idx="1"/>
          </p:nvPr>
        </p:nvSpPr>
        <p:spPr>
          <a:xfrm>
            <a:off x="4673600" y="2927350"/>
            <a:ext cx="4013200" cy="1822450"/>
          </a:xfrm>
        </p:spPr>
        <p:txBody>
          <a:bodyPr anchor="b"/>
          <a:lstStyle>
            <a:lvl1pPr marL="0" indent="0">
              <a:buFont typeface="Wingdings" pitchFamily="2" charset="2"/>
              <a:buNone/>
              <a:defRPr>
                <a:solidFill>
                  <a:schemeClr val="tx2"/>
                </a:solidFill>
              </a:defRPr>
            </a:lvl1pPr>
          </a:lstStyle>
          <a:p>
            <a:r>
              <a:rPr lang="en-US"/>
              <a:t>Click to edit Master subtitle style</a:t>
            </a:r>
          </a:p>
        </p:txBody>
      </p:sp>
      <p:sp>
        <p:nvSpPr>
          <p:cNvPr id="8204"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r>
              <a:rPr lang="en-US"/>
              <a:t>Click to edit Master title style</a:t>
            </a:r>
          </a:p>
        </p:txBody>
      </p:sp>
      <p:sp>
        <p:nvSpPr>
          <p:cNvPr id="10" name="Rectangle 9"/>
          <p:cNvSpPr>
            <a:spLocks noGrp="1" noChangeArrowheads="1"/>
          </p:cNvSpPr>
          <p:nvPr>
            <p:ph type="dt" sz="quarter" idx="10"/>
          </p:nvPr>
        </p:nvSpPr>
        <p:spPr/>
        <p:txBody>
          <a:bodyPr/>
          <a:lstStyle>
            <a:lvl1pPr>
              <a:defRPr>
                <a:solidFill>
                  <a:schemeClr val="bg1"/>
                </a:solidFill>
              </a:defRPr>
            </a:lvl1pPr>
          </a:lstStyle>
          <a:p>
            <a:pPr>
              <a:defRPr/>
            </a:pPr>
            <a:endParaRPr lang="en-US"/>
          </a:p>
        </p:txBody>
      </p:sp>
      <p:sp>
        <p:nvSpPr>
          <p:cNvPr id="11" name="Rectangle 10"/>
          <p:cNvSpPr>
            <a:spLocks noGrp="1" noChangeArrowheads="1"/>
          </p:cNvSpPr>
          <p:nvPr>
            <p:ph type="ftr" sz="quarter" idx="11"/>
          </p:nvPr>
        </p:nvSpPr>
        <p:spPr/>
        <p:txBody>
          <a:bodyPr/>
          <a:lstStyle>
            <a:lvl1pPr algn="r">
              <a:defRPr/>
            </a:lvl1pPr>
          </a:lstStyle>
          <a:p>
            <a:pPr>
              <a:defRPr/>
            </a:pPr>
            <a:endParaRPr lang="en-US"/>
          </a:p>
        </p:txBody>
      </p:sp>
      <p:sp>
        <p:nvSpPr>
          <p:cNvPr id="12" name="Rectangle 11"/>
          <p:cNvSpPr>
            <a:spLocks noGrp="1" noChangeArrowheads="1"/>
          </p:cNvSpPr>
          <p:nvPr>
            <p:ph type="sldNum" sz="quarter" idx="12"/>
          </p:nvPr>
        </p:nvSpPr>
        <p:spPr/>
        <p:txBody>
          <a:bodyPr/>
          <a:lstStyle>
            <a:lvl1pPr>
              <a:defRPr/>
            </a:lvl1pPr>
          </a:lstStyle>
          <a:p>
            <a:pPr>
              <a:defRPr/>
            </a:pPr>
            <a:fld id="{DFA6EB2A-E85D-4F99-AC0A-48119B4509B0}"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Necompletat">
    <p:spTree>
      <p:nvGrpSpPr>
        <p:cNvPr id="1" name=""/>
        <p:cNvGrpSpPr/>
        <p:nvPr/>
      </p:nvGrpSpPr>
      <p:grpSpPr>
        <a:xfrm>
          <a:off x="0" y="0"/>
          <a:ext cx="0" cy="0"/>
          <a:chOff x="0" y="0"/>
          <a:chExt cx="0" cy="0"/>
        </a:xfrm>
      </p:grpSpPr>
      <p:sp>
        <p:nvSpPr>
          <p:cNvPr id="2" name="Rectangle 9"/>
          <p:cNvSpPr>
            <a:spLocks noGrp="1" noChangeArrowheads="1"/>
          </p:cNvSpPr>
          <p:nvPr>
            <p:ph type="dt" sz="quarter" idx="10"/>
          </p:nvPr>
        </p:nvSpPr>
        <p:spPr>
          <a:ln/>
        </p:spPr>
        <p:txBody>
          <a:bodyPr/>
          <a:lstStyle>
            <a:lvl1pPr>
              <a:defRPr/>
            </a:lvl1pPr>
          </a:lstStyle>
          <a:p>
            <a:pPr>
              <a:defRPr/>
            </a:pPr>
            <a:endParaRPr lang="en-US"/>
          </a:p>
        </p:txBody>
      </p:sp>
      <p:sp>
        <p:nvSpPr>
          <p:cNvPr id="3" name="Rectangle 10"/>
          <p:cNvSpPr>
            <a:spLocks noGrp="1" noChangeArrowheads="1"/>
          </p:cNvSpPr>
          <p:nvPr>
            <p:ph type="ftr" sz="quarter" idx="11"/>
          </p:nvPr>
        </p:nvSpPr>
        <p:spPr>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ln/>
        </p:spPr>
        <p:txBody>
          <a:bodyPr/>
          <a:lstStyle>
            <a:lvl1pPr>
              <a:defRPr/>
            </a:lvl1pPr>
          </a:lstStyle>
          <a:p>
            <a:pPr>
              <a:defRPr/>
            </a:pPr>
            <a:fld id="{AA21C492-8210-4ED9-85D6-2C30F4C8DBE0}"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itlu și tabel">
    <p:spTree>
      <p:nvGrpSpPr>
        <p:cNvPr id="1" name=""/>
        <p:cNvGrpSpPr/>
        <p:nvPr/>
      </p:nvGrpSpPr>
      <p:grpSpPr>
        <a:xfrm>
          <a:off x="0" y="0"/>
          <a:ext cx="0" cy="0"/>
          <a:chOff x="0" y="0"/>
          <a:chExt cx="0" cy="0"/>
        </a:xfrm>
      </p:grpSpPr>
      <p:sp>
        <p:nvSpPr>
          <p:cNvPr id="2" name="Titlu 1"/>
          <p:cNvSpPr>
            <a:spLocks noGrp="1"/>
          </p:cNvSpPr>
          <p:nvPr>
            <p:ph type="title"/>
          </p:nvPr>
        </p:nvSpPr>
        <p:spPr>
          <a:xfrm>
            <a:off x="762000" y="762000"/>
            <a:ext cx="7924800" cy="1143000"/>
          </a:xfrm>
        </p:spPr>
        <p:txBody>
          <a:bodyPr/>
          <a:lstStyle/>
          <a:p>
            <a:r>
              <a:rPr lang="ro-RO" smtClean="0"/>
              <a:t>Faceți clic pentru a edita stilul de titlu Coordonator</a:t>
            </a:r>
            <a:endParaRPr lang="hu-HU"/>
          </a:p>
        </p:txBody>
      </p:sp>
      <p:sp>
        <p:nvSpPr>
          <p:cNvPr id="3" name="Substituent tabel 2"/>
          <p:cNvSpPr>
            <a:spLocks noGrp="1"/>
          </p:cNvSpPr>
          <p:nvPr>
            <p:ph type="tbl" idx="1"/>
          </p:nvPr>
        </p:nvSpPr>
        <p:spPr>
          <a:xfrm>
            <a:off x="838200" y="2362200"/>
            <a:ext cx="7693025" cy="3724275"/>
          </a:xfrm>
        </p:spPr>
        <p:txBody>
          <a:bodyPr/>
          <a:lstStyle/>
          <a:p>
            <a:endParaRPr lang="hu-HU"/>
          </a:p>
        </p:txBody>
      </p:sp>
      <p:sp>
        <p:nvSpPr>
          <p:cNvPr id="4" name="Substituent dată 3"/>
          <p:cNvSpPr>
            <a:spLocks noGrp="1"/>
          </p:cNvSpPr>
          <p:nvPr>
            <p:ph type="dt" sz="quarter" idx="10"/>
          </p:nvPr>
        </p:nvSpPr>
        <p:spPr>
          <a:xfrm>
            <a:off x="2438400" y="6248400"/>
            <a:ext cx="2130425" cy="474663"/>
          </a:xfrm>
        </p:spPr>
        <p:txBody>
          <a:bodyPr/>
          <a:lstStyle>
            <a:lvl1pPr>
              <a:defRPr/>
            </a:lvl1pPr>
          </a:lstStyle>
          <a:p>
            <a:pPr>
              <a:defRPr/>
            </a:pPr>
            <a:endParaRPr lang="en-US"/>
          </a:p>
        </p:txBody>
      </p:sp>
      <p:sp>
        <p:nvSpPr>
          <p:cNvPr id="5" name="Substituent subsol 4"/>
          <p:cNvSpPr>
            <a:spLocks noGrp="1"/>
          </p:cNvSpPr>
          <p:nvPr>
            <p:ph type="ftr" sz="quarter" idx="11"/>
          </p:nvPr>
        </p:nvSpPr>
        <p:spPr>
          <a:xfrm>
            <a:off x="5791200" y="6248400"/>
            <a:ext cx="2897188" cy="474663"/>
          </a:xfrm>
        </p:spPr>
        <p:txBody>
          <a:bodyPr/>
          <a:lstStyle>
            <a:lvl1pPr>
              <a:defRPr/>
            </a:lvl1pPr>
          </a:lstStyle>
          <a:p>
            <a:pPr>
              <a:defRPr/>
            </a:pPr>
            <a:endParaRPr lang="en-US"/>
          </a:p>
        </p:txBody>
      </p:sp>
      <p:sp>
        <p:nvSpPr>
          <p:cNvPr id="6" name="Substituent număr diapozitiv 5"/>
          <p:cNvSpPr>
            <a:spLocks noGrp="1"/>
          </p:cNvSpPr>
          <p:nvPr>
            <p:ph type="sldNum" sz="quarter" idx="12"/>
          </p:nvPr>
        </p:nvSpPr>
        <p:spPr>
          <a:xfrm>
            <a:off x="76200" y="6248400"/>
            <a:ext cx="587375" cy="488950"/>
          </a:xfrm>
        </p:spPr>
        <p:txBody>
          <a:bodyPr/>
          <a:lstStyle>
            <a:lvl1pPr>
              <a:defRPr smtClean="0"/>
            </a:lvl1pPr>
          </a:lstStyle>
          <a:p>
            <a:pPr>
              <a:defRPr/>
            </a:pPr>
            <a:fld id="{8F1AE9E4-4C5F-4B02-A9C9-DBA65F16671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7620000" cy="6858000"/>
            <a:chOff x="0" y="0"/>
            <a:chExt cx="4800" cy="4320"/>
          </a:xfrm>
        </p:grpSpPr>
        <p:grpSp>
          <p:nvGrpSpPr>
            <p:cNvPr id="1032" name="Group 3"/>
            <p:cNvGrpSpPr>
              <a:grpSpLocks/>
            </p:cNvGrpSpPr>
            <p:nvPr userDrawn="1"/>
          </p:nvGrpSpPr>
          <p:grpSpPr bwMode="auto">
            <a:xfrm>
              <a:off x="0" y="0"/>
              <a:ext cx="2016" cy="4320"/>
              <a:chOff x="0" y="0"/>
              <a:chExt cx="2016" cy="4320"/>
            </a:xfrm>
          </p:grpSpPr>
          <p:sp>
            <p:nvSpPr>
              <p:cNvPr id="7172" name="Rectangle 4"/>
              <p:cNvSpPr>
                <a:spLocks noChangeArrowheads="1"/>
              </p:cNvSpPr>
              <p:nvPr userDrawn="1"/>
            </p:nvSpPr>
            <p:spPr bwMode="auto">
              <a:xfrm>
                <a:off x="0" y="0"/>
                <a:ext cx="480" cy="4320"/>
              </a:xfrm>
              <a:prstGeom prst="rect">
                <a:avLst/>
              </a:prstGeom>
              <a:solidFill>
                <a:schemeClr val="accent2"/>
              </a:solidFill>
              <a:ln w="9525">
                <a:noFill/>
                <a:miter lim="800000"/>
                <a:headEnd/>
                <a:tailEnd/>
              </a:ln>
              <a:effectLst/>
            </p:spPr>
            <p:txBody>
              <a:bodyPr wrap="none" anchor="ctr"/>
              <a:lstStyle/>
              <a:p>
                <a:pPr>
                  <a:defRPr/>
                </a:pPr>
                <a:endParaRPr lang="ro-RO"/>
              </a:p>
            </p:txBody>
          </p:sp>
          <p:sp>
            <p:nvSpPr>
              <p:cNvPr id="7173" name="Freeform 5"/>
              <p:cNvSpPr>
                <a:spLocks/>
              </p:cNvSpPr>
              <p:nvPr userDrawn="1"/>
            </p:nvSpPr>
            <p:spPr bwMode="auto">
              <a:xfrm>
                <a:off x="288" y="0"/>
                <a:ext cx="1728" cy="735"/>
              </a:xfrm>
              <a:custGeom>
                <a:avLst/>
                <a:gdLst/>
                <a:ahLst/>
                <a:cxnLst>
                  <a:cxn ang="0">
                    <a:pos x="1728" y="0"/>
                  </a:cxn>
                  <a:cxn ang="0">
                    <a:pos x="1728" y="480"/>
                  </a:cxn>
                  <a:cxn ang="0">
                    <a:pos x="380" y="482"/>
                  </a:cxn>
                  <a:cxn ang="0">
                    <a:pos x="354" y="480"/>
                  </a:cxn>
                  <a:cxn ang="0">
                    <a:pos x="308" y="489"/>
                  </a:cxn>
                  <a:cxn ang="0">
                    <a:pos x="246" y="531"/>
                  </a:cxn>
                  <a:cxn ang="0">
                    <a:pos x="206" y="597"/>
                  </a:cxn>
                  <a:cxn ang="0">
                    <a:pos x="192" y="666"/>
                  </a:cxn>
                  <a:cxn ang="0">
                    <a:pos x="192" y="735"/>
                  </a:cxn>
                  <a:cxn ang="0">
                    <a:pos x="0" y="735"/>
                  </a:cxn>
                  <a:cxn ang="0">
                    <a:pos x="0" y="480"/>
                  </a:cxn>
                  <a:cxn ang="0">
                    <a:pos x="0" y="0"/>
                  </a:cxn>
                  <a:cxn ang="0">
                    <a:pos x="1728" y="0"/>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w="9525" cap="flat" cmpd="sng">
                <a:noFill/>
                <a:prstDash val="solid"/>
                <a:miter lim="800000"/>
                <a:headEnd type="none" w="med" len="med"/>
                <a:tailEnd type="none" w="med" len="med"/>
              </a:ln>
              <a:effectLst/>
            </p:spPr>
            <p:txBody>
              <a:bodyPr wrap="none"/>
              <a:lstStyle/>
              <a:p>
                <a:pPr>
                  <a:defRPr/>
                </a:pPr>
                <a:endParaRPr lang="ro-RO"/>
              </a:p>
            </p:txBody>
          </p:sp>
        </p:grpSp>
        <p:grpSp>
          <p:nvGrpSpPr>
            <p:cNvPr id="1033" name="Group 6"/>
            <p:cNvGrpSpPr>
              <a:grpSpLocks/>
            </p:cNvGrpSpPr>
            <p:nvPr/>
          </p:nvGrpSpPr>
          <p:grpSpPr bwMode="auto">
            <a:xfrm>
              <a:off x="144" y="1248"/>
              <a:ext cx="4656" cy="201"/>
              <a:chOff x="144" y="1248"/>
              <a:chExt cx="4656" cy="201"/>
            </a:xfrm>
          </p:grpSpPr>
          <p:sp>
            <p:nvSpPr>
              <p:cNvPr id="7175" name="AutoShape 7"/>
              <p:cNvSpPr>
                <a:spLocks noChangeArrowheads="1"/>
              </p:cNvSpPr>
              <p:nvPr/>
            </p:nvSpPr>
            <p:spPr bwMode="auto">
              <a:xfrm>
                <a:off x="384" y="1248"/>
                <a:ext cx="4416" cy="200"/>
              </a:xfrm>
              <a:prstGeom prst="roundRect">
                <a:avLst>
                  <a:gd name="adj" fmla="val 0"/>
                </a:avLst>
              </a:prstGeom>
              <a:solidFill>
                <a:schemeClr val="hlink"/>
              </a:solidFill>
              <a:ln w="9525">
                <a:noFill/>
                <a:round/>
                <a:headEnd/>
                <a:tailEnd/>
              </a:ln>
              <a:effectLst/>
            </p:spPr>
            <p:txBody>
              <a:bodyPr wrap="none" anchor="ctr"/>
              <a:lstStyle/>
              <a:p>
                <a:pPr>
                  <a:defRPr/>
                </a:pPr>
                <a:endParaRPr lang="ro-RO"/>
              </a:p>
            </p:txBody>
          </p:sp>
          <p:sp>
            <p:nvSpPr>
              <p:cNvPr id="7176" name="AutoShape 8"/>
              <p:cNvSpPr>
                <a:spLocks noChangeArrowheads="1"/>
              </p:cNvSpPr>
              <p:nvPr/>
            </p:nvSpPr>
            <p:spPr bwMode="auto">
              <a:xfrm flipH="1">
                <a:off x="144" y="1248"/>
                <a:ext cx="248" cy="201"/>
              </a:xfrm>
              <a:prstGeom prst="flowChartDelay">
                <a:avLst/>
              </a:prstGeom>
              <a:solidFill>
                <a:schemeClr val="hlink"/>
              </a:solidFill>
              <a:ln w="9525">
                <a:noFill/>
                <a:miter lim="800000"/>
                <a:headEnd/>
                <a:tailEnd/>
              </a:ln>
              <a:effectLst/>
            </p:spPr>
            <p:txBody>
              <a:bodyPr wrap="none" anchor="ctr"/>
              <a:lstStyle/>
              <a:p>
                <a:pPr>
                  <a:defRPr/>
                </a:pPr>
                <a:endParaRPr lang="ro-RO"/>
              </a:p>
            </p:txBody>
          </p:sp>
        </p:grpSp>
      </p:grpSp>
      <p:sp>
        <p:nvSpPr>
          <p:cNvPr id="1027" name="AutoShape 9"/>
          <p:cNvSpPr>
            <a:spLocks noGrp="1" noChangeArrowheads="1"/>
          </p:cNvSpPr>
          <p:nvPr>
            <p:ph type="title"/>
          </p:nvPr>
        </p:nvSpPr>
        <p:spPr bwMode="auto">
          <a:xfrm>
            <a:off x="762000" y="762000"/>
            <a:ext cx="7924800" cy="1143000"/>
          </a:xfrm>
          <a:prstGeom prst="roundRect">
            <a:avLst>
              <a:gd name="adj" fmla="val 21667"/>
            </a:avLst>
          </a:prstGeom>
          <a:noFill/>
          <a:ln w="9525">
            <a:noFill/>
            <a:round/>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10"/>
          <p:cNvSpPr>
            <a:spLocks noGrp="1" noChangeArrowheads="1"/>
          </p:cNvSpPr>
          <p:nvPr>
            <p:ph type="body" idx="1"/>
          </p:nvPr>
        </p:nvSpPr>
        <p:spPr bwMode="auto">
          <a:xfrm>
            <a:off x="838200" y="2362200"/>
            <a:ext cx="7693025" cy="3724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9" name="Rectangle 11"/>
          <p:cNvSpPr>
            <a:spLocks noGrp="1" noChangeArrowheads="1"/>
          </p:cNvSpPr>
          <p:nvPr>
            <p:ph type="dt" sz="half" idx="2"/>
          </p:nvPr>
        </p:nvSpPr>
        <p:spPr bwMode="auto">
          <a:xfrm>
            <a:off x="2438400" y="6248400"/>
            <a:ext cx="2130425"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vl1pPr>
          </a:lstStyle>
          <a:p>
            <a:pPr>
              <a:defRPr/>
            </a:pPr>
            <a:endParaRPr lang="en-US"/>
          </a:p>
        </p:txBody>
      </p:sp>
      <p:sp>
        <p:nvSpPr>
          <p:cNvPr id="7180" name="Rectangle 12"/>
          <p:cNvSpPr>
            <a:spLocks noGrp="1" noChangeArrowheads="1"/>
          </p:cNvSpPr>
          <p:nvPr>
            <p:ph type="ftr" sz="quarter" idx="3"/>
          </p:nvPr>
        </p:nvSpPr>
        <p:spPr bwMode="auto">
          <a:xfrm>
            <a:off x="5791200" y="6248400"/>
            <a:ext cx="2897188"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vl1pPr>
          </a:lstStyle>
          <a:p>
            <a:pPr>
              <a:defRPr/>
            </a:pPr>
            <a:endParaRPr lang="en-US"/>
          </a:p>
        </p:txBody>
      </p:sp>
      <p:sp>
        <p:nvSpPr>
          <p:cNvPr id="7181" name="Rectangle 13"/>
          <p:cNvSpPr>
            <a:spLocks noGrp="1" noChangeArrowheads="1"/>
          </p:cNvSpPr>
          <p:nvPr>
            <p:ph type="sldNum" sz="quarter" idx="4"/>
          </p:nvPr>
        </p:nvSpPr>
        <p:spPr bwMode="auto">
          <a:xfrm>
            <a:off x="84138" y="6242050"/>
            <a:ext cx="587375" cy="4889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eaLnBrk="1" hangingPunct="1">
              <a:defRPr sz="2600" b="1">
                <a:solidFill>
                  <a:schemeClr val="bg1"/>
                </a:solidFill>
              </a:defRPr>
            </a:lvl1pPr>
          </a:lstStyle>
          <a:p>
            <a:pPr>
              <a:defRPr/>
            </a:pPr>
            <a:fld id="{E28CC852-E044-492A-A33E-13AEC8B6706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Lst>
  <p:txStyles>
    <p:titleStyle>
      <a:lvl1pPr algn="l" rtl="0" eaLnBrk="0" fontAlgn="base" hangingPunct="0">
        <a:lnSpc>
          <a:spcPct val="90000"/>
        </a:lnSpc>
        <a:spcBef>
          <a:spcPct val="0"/>
        </a:spcBef>
        <a:spcAft>
          <a:spcPct val="0"/>
        </a:spcAft>
        <a:defRPr sz="3600" b="1">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defRPr>
      </a:lvl2pPr>
      <a:lvl3pPr algn="l" rtl="0" eaLnBrk="0" fontAlgn="base" hangingPunct="0">
        <a:lnSpc>
          <a:spcPct val="90000"/>
        </a:lnSpc>
        <a:spcBef>
          <a:spcPct val="0"/>
        </a:spcBef>
        <a:spcAft>
          <a:spcPct val="0"/>
        </a:spcAft>
        <a:defRPr sz="3600" b="1">
          <a:solidFill>
            <a:schemeClr val="tx2"/>
          </a:solidFill>
          <a:latin typeface="Arial" charset="0"/>
        </a:defRPr>
      </a:lvl3pPr>
      <a:lvl4pPr algn="l" rtl="0" eaLnBrk="0" fontAlgn="base" hangingPunct="0">
        <a:lnSpc>
          <a:spcPct val="90000"/>
        </a:lnSpc>
        <a:spcBef>
          <a:spcPct val="0"/>
        </a:spcBef>
        <a:spcAft>
          <a:spcPct val="0"/>
        </a:spcAft>
        <a:defRPr sz="3600" b="1">
          <a:solidFill>
            <a:schemeClr val="tx2"/>
          </a:solidFill>
          <a:latin typeface="Arial" charset="0"/>
        </a:defRPr>
      </a:lvl4pPr>
      <a:lvl5pPr algn="l" rtl="0" eaLnBrk="0" fontAlgn="base" hangingPunct="0">
        <a:lnSpc>
          <a:spcPct val="90000"/>
        </a:lnSpc>
        <a:spcBef>
          <a:spcPct val="0"/>
        </a:spcBef>
        <a:spcAft>
          <a:spcPct val="0"/>
        </a:spcAft>
        <a:defRPr sz="3600" b="1">
          <a:solidFill>
            <a:schemeClr val="tx2"/>
          </a:solidFill>
          <a:latin typeface="Arial" charset="0"/>
        </a:defRPr>
      </a:lvl5pPr>
      <a:lvl6pPr marL="457200" algn="l" rtl="0" eaLnBrk="0" fontAlgn="base" hangingPunct="0">
        <a:lnSpc>
          <a:spcPct val="90000"/>
        </a:lnSpc>
        <a:spcBef>
          <a:spcPct val="0"/>
        </a:spcBef>
        <a:spcAft>
          <a:spcPct val="0"/>
        </a:spcAft>
        <a:defRPr sz="3600" b="1">
          <a:solidFill>
            <a:schemeClr val="tx2"/>
          </a:solidFill>
          <a:latin typeface="Arial" charset="0"/>
        </a:defRPr>
      </a:lvl6pPr>
      <a:lvl7pPr marL="914400" algn="l" rtl="0" eaLnBrk="0" fontAlgn="base" hangingPunct="0">
        <a:lnSpc>
          <a:spcPct val="90000"/>
        </a:lnSpc>
        <a:spcBef>
          <a:spcPct val="0"/>
        </a:spcBef>
        <a:spcAft>
          <a:spcPct val="0"/>
        </a:spcAft>
        <a:defRPr sz="3600" b="1">
          <a:solidFill>
            <a:schemeClr val="tx2"/>
          </a:solidFill>
          <a:latin typeface="Arial" charset="0"/>
        </a:defRPr>
      </a:lvl7pPr>
      <a:lvl8pPr marL="1371600" algn="l" rtl="0" eaLnBrk="0" fontAlgn="base" hangingPunct="0">
        <a:lnSpc>
          <a:spcPct val="90000"/>
        </a:lnSpc>
        <a:spcBef>
          <a:spcPct val="0"/>
        </a:spcBef>
        <a:spcAft>
          <a:spcPct val="0"/>
        </a:spcAft>
        <a:defRPr sz="3600" b="1">
          <a:solidFill>
            <a:schemeClr val="tx2"/>
          </a:solidFill>
          <a:latin typeface="Arial" charset="0"/>
        </a:defRPr>
      </a:lvl8pPr>
      <a:lvl9pPr marL="1828800" algn="l" rtl="0" eaLnBrk="0" fontAlgn="base" hangingPunct="0">
        <a:lnSpc>
          <a:spcPct val="90000"/>
        </a:lnSpc>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defRPr>
      </a:lvl3pPr>
      <a:lvl4pPr marL="1600200" indent="-228600" algn="l" rtl="0" eaLnBrk="0" fontAlgn="base" hangingPunct="0">
        <a:spcBef>
          <a:spcPct val="20000"/>
        </a:spcBef>
        <a:spcAft>
          <a:spcPct val="0"/>
        </a:spcAft>
        <a:buClr>
          <a:schemeClr val="tx1"/>
        </a:buClr>
        <a:buSzPct val="80000"/>
        <a:buChar char="–"/>
        <a:defRPr sz="2000">
          <a:solidFill>
            <a:schemeClr val="tx1"/>
          </a:solidFill>
          <a:latin typeface="+mn-lt"/>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mn-lt"/>
        </a:defRPr>
      </a:lvl5pPr>
      <a:lvl6pPr marL="2514600" indent="-228600" algn="l" rtl="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mn-lt"/>
        </a:defRPr>
      </a:lvl6pPr>
      <a:lvl7pPr marL="2971800" indent="-228600" algn="l" rtl="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mn-lt"/>
        </a:defRPr>
      </a:lvl7pPr>
      <a:lvl8pPr marL="3429000" indent="-228600" algn="l" rtl="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mn-lt"/>
        </a:defRPr>
      </a:lvl8pPr>
      <a:lvl9pPr marL="3886200" indent="-228600" algn="l" rtl="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mn-lt"/>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9"/>
          <p:cNvSpPr>
            <a:spLocks noGrp="1" noChangeArrowheads="1"/>
          </p:cNvSpPr>
          <p:nvPr>
            <p:ph type="title"/>
          </p:nvPr>
        </p:nvSpPr>
        <p:spPr bwMode="auto">
          <a:xfrm>
            <a:off x="762000" y="762000"/>
            <a:ext cx="7924800" cy="1143000"/>
          </a:xfrm>
          <a:prstGeom prst="roundRect">
            <a:avLst>
              <a:gd name="adj" fmla="val 21667"/>
            </a:avLst>
          </a:prstGeom>
          <a:noFill/>
          <a:ln w="9525">
            <a:noFill/>
            <a:round/>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051" name="Rectangle 10"/>
          <p:cNvSpPr>
            <a:spLocks noGrp="1" noChangeArrowheads="1"/>
          </p:cNvSpPr>
          <p:nvPr>
            <p:ph type="body" idx="1"/>
          </p:nvPr>
        </p:nvSpPr>
        <p:spPr bwMode="auto">
          <a:xfrm>
            <a:off x="838200" y="2362200"/>
            <a:ext cx="7693025" cy="3724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 name="Rectangle 9"/>
          <p:cNvSpPr>
            <a:spLocks noGrp="1" noChangeArrowheads="1"/>
          </p:cNvSpPr>
          <p:nvPr>
            <p:ph type="dt" sz="quarter" idx="2"/>
          </p:nvPr>
        </p:nvSpPr>
        <p:spPr bwMode="auto">
          <a:xfrm>
            <a:off x="2438400" y="6248400"/>
            <a:ext cx="2130425" cy="474663"/>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r" eaLnBrk="1" hangingPunct="1">
              <a:defRPr sz="1400">
                <a:solidFill>
                  <a:schemeClr val="bg1"/>
                </a:solidFill>
              </a:defRPr>
            </a:lvl1pPr>
          </a:lstStyle>
          <a:p>
            <a:pPr>
              <a:defRPr/>
            </a:pPr>
            <a:endParaRPr lang="en-US"/>
          </a:p>
        </p:txBody>
      </p:sp>
      <p:sp>
        <p:nvSpPr>
          <p:cNvPr id="21" name="Rectangle 10"/>
          <p:cNvSpPr>
            <a:spLocks noGrp="1" noChangeArrowheads="1"/>
          </p:cNvSpPr>
          <p:nvPr>
            <p:ph type="ftr" sz="quarter" idx="3"/>
          </p:nvPr>
        </p:nvSpPr>
        <p:spPr bwMode="auto">
          <a:xfrm>
            <a:off x="5791200" y="6248400"/>
            <a:ext cx="2897188" cy="474663"/>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r" eaLnBrk="1" hangingPunct="1">
              <a:defRPr sz="1400"/>
            </a:lvl1pPr>
          </a:lstStyle>
          <a:p>
            <a:pPr>
              <a:defRPr/>
            </a:pPr>
            <a:endParaRPr lang="en-US"/>
          </a:p>
        </p:txBody>
      </p:sp>
      <p:sp>
        <p:nvSpPr>
          <p:cNvPr id="22" name="Rectangle 11"/>
          <p:cNvSpPr>
            <a:spLocks noGrp="1" noChangeArrowheads="1"/>
          </p:cNvSpPr>
          <p:nvPr>
            <p:ph type="sldNum" sz="quarter" idx="4"/>
          </p:nvPr>
        </p:nvSpPr>
        <p:spPr bwMode="auto">
          <a:xfrm>
            <a:off x="76200" y="6248400"/>
            <a:ext cx="587375" cy="48895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eaLnBrk="1" hangingPunct="1">
              <a:defRPr sz="2600" b="1">
                <a:solidFill>
                  <a:schemeClr val="bg1"/>
                </a:solidFill>
              </a:defRPr>
            </a:lvl1pPr>
          </a:lstStyle>
          <a:p>
            <a:pPr>
              <a:defRPr/>
            </a:pPr>
            <a:fld id="{7BE32591-FCA2-4FE0-90CD-4E0FE56DEF6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83" r:id="rId1"/>
    <p:sldLayoutId id="2147483781" r:id="rId2"/>
    <p:sldLayoutId id="2147483782" r:id="rId3"/>
  </p:sldLayoutIdLst>
  <p:txStyles>
    <p:titleStyle>
      <a:lvl1pPr algn="l" rtl="0" eaLnBrk="0" fontAlgn="base" hangingPunct="0">
        <a:lnSpc>
          <a:spcPct val="90000"/>
        </a:lnSpc>
        <a:spcBef>
          <a:spcPct val="0"/>
        </a:spcBef>
        <a:spcAft>
          <a:spcPct val="0"/>
        </a:spcAft>
        <a:defRPr sz="3600" b="1">
          <a:solidFill>
            <a:schemeClr val="tx2"/>
          </a:solidFill>
          <a:latin typeface="Arial" charset="0"/>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defRPr>
      </a:lvl2pPr>
      <a:lvl3pPr algn="l" rtl="0" eaLnBrk="0" fontAlgn="base" hangingPunct="0">
        <a:lnSpc>
          <a:spcPct val="90000"/>
        </a:lnSpc>
        <a:spcBef>
          <a:spcPct val="0"/>
        </a:spcBef>
        <a:spcAft>
          <a:spcPct val="0"/>
        </a:spcAft>
        <a:defRPr sz="3600" b="1">
          <a:solidFill>
            <a:schemeClr val="tx2"/>
          </a:solidFill>
          <a:latin typeface="Arial" charset="0"/>
        </a:defRPr>
      </a:lvl3pPr>
      <a:lvl4pPr algn="l" rtl="0" eaLnBrk="0" fontAlgn="base" hangingPunct="0">
        <a:lnSpc>
          <a:spcPct val="90000"/>
        </a:lnSpc>
        <a:spcBef>
          <a:spcPct val="0"/>
        </a:spcBef>
        <a:spcAft>
          <a:spcPct val="0"/>
        </a:spcAft>
        <a:defRPr sz="3600" b="1">
          <a:solidFill>
            <a:schemeClr val="tx2"/>
          </a:solidFill>
          <a:latin typeface="Arial" charset="0"/>
        </a:defRPr>
      </a:lvl4pPr>
      <a:lvl5pPr algn="l" rtl="0" eaLnBrk="0" fontAlgn="base" hangingPunct="0">
        <a:lnSpc>
          <a:spcPct val="90000"/>
        </a:lnSpc>
        <a:spcBef>
          <a:spcPct val="0"/>
        </a:spcBef>
        <a:spcAft>
          <a:spcPct val="0"/>
        </a:spcAft>
        <a:defRPr sz="3600" b="1">
          <a:solidFill>
            <a:schemeClr val="tx2"/>
          </a:solidFill>
          <a:latin typeface="Arial" charset="0"/>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Arial" charset="0"/>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Arial" charset="0"/>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Arial" charset="0"/>
        </a:defRPr>
      </a:lvl3pPr>
      <a:lvl4pPr marL="1600200" indent="-228600" algn="l" rtl="0" eaLnBrk="0" fontAlgn="base" hangingPunct="0">
        <a:spcBef>
          <a:spcPct val="20000"/>
        </a:spcBef>
        <a:spcAft>
          <a:spcPct val="0"/>
        </a:spcAft>
        <a:buClr>
          <a:schemeClr val="tx1"/>
        </a:buClr>
        <a:buSzPct val="80000"/>
        <a:buChar char="–"/>
        <a:defRPr sz="2000">
          <a:solidFill>
            <a:schemeClr val="tx1"/>
          </a:solidFill>
          <a:latin typeface="Arial" charset="0"/>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subTitle" idx="1"/>
          </p:nvPr>
        </p:nvSpPr>
        <p:spPr/>
        <p:txBody>
          <a:bodyPr/>
          <a:lstStyle/>
          <a:p>
            <a:pPr eaLnBrk="1" hangingPunct="1"/>
            <a:r>
              <a:rPr lang="hu-HU" smtClean="0"/>
              <a:t>2011 junius</a:t>
            </a:r>
          </a:p>
          <a:p>
            <a:pPr eaLnBrk="1" hangingPunct="1"/>
            <a:r>
              <a:rPr lang="hu-HU" smtClean="0"/>
              <a:t>Farkas Imreh Mária </a:t>
            </a:r>
            <a:endParaRPr lang="en-US" smtClean="0"/>
          </a:p>
        </p:txBody>
      </p:sp>
      <p:sp>
        <p:nvSpPr>
          <p:cNvPr id="4099" name="AutoShape 2"/>
          <p:cNvSpPr>
            <a:spLocks noGrp="1" noChangeArrowheads="1"/>
          </p:cNvSpPr>
          <p:nvPr>
            <p:ph type="ctrTitle" sz="quarter"/>
          </p:nvPr>
        </p:nvSpPr>
        <p:spPr>
          <a:xfrm>
            <a:off x="685800" y="1125538"/>
            <a:ext cx="8229600" cy="1770062"/>
          </a:xfrm>
        </p:spPr>
        <p:txBody>
          <a:bodyPr/>
          <a:lstStyle/>
          <a:p>
            <a:pPr eaLnBrk="1" hangingPunct="1"/>
            <a:r>
              <a:rPr lang="hu-HU" smtClean="0"/>
              <a:t>Kárpát-medencei vállakozásfejlesztési központok másfél évtizede</a:t>
            </a:r>
            <a:endParaRPr lang="en-US" smtClean="0"/>
          </a:p>
        </p:txBody>
      </p:sp>
      <p:pic>
        <p:nvPicPr>
          <p:cNvPr id="4100" name="Picture 5" descr="Logo RPVSZ"/>
          <p:cNvPicPr>
            <a:picLocks noChangeAspect="1" noChangeArrowheads="1"/>
          </p:cNvPicPr>
          <p:nvPr/>
        </p:nvPicPr>
        <p:blipFill>
          <a:blip r:embed="rId3" cstate="print"/>
          <a:srcRect/>
          <a:stretch>
            <a:fillRect/>
          </a:stretch>
        </p:blipFill>
        <p:spPr bwMode="auto">
          <a:xfrm>
            <a:off x="7620000" y="152400"/>
            <a:ext cx="1128713" cy="1541463"/>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ím 1"/>
          <p:cNvSpPr>
            <a:spLocks noGrp="1"/>
          </p:cNvSpPr>
          <p:nvPr>
            <p:ph type="title" idx="4294967295"/>
          </p:nvPr>
        </p:nvSpPr>
        <p:spPr>
          <a:xfrm>
            <a:off x="1068388" y="476250"/>
            <a:ext cx="8075612" cy="576263"/>
          </a:xfrm>
        </p:spPr>
        <p:txBody>
          <a:bodyPr/>
          <a:lstStyle/>
          <a:p>
            <a:r>
              <a:rPr lang="hu-HU" sz="3200" smtClean="0"/>
              <a:t>Témák:</a:t>
            </a:r>
          </a:p>
        </p:txBody>
      </p:sp>
      <p:sp>
        <p:nvSpPr>
          <p:cNvPr id="6" name="Dreptunghi 5"/>
          <p:cNvSpPr/>
          <p:nvPr/>
        </p:nvSpPr>
        <p:spPr>
          <a:xfrm>
            <a:off x="900113" y="1268413"/>
            <a:ext cx="7704137" cy="4486275"/>
          </a:xfrm>
          <a:prstGeom prst="rect">
            <a:avLst/>
          </a:prstGeom>
        </p:spPr>
        <p:txBody>
          <a:bodyPr>
            <a:spAutoFit/>
          </a:bodyPr>
          <a:lstStyle/>
          <a:p>
            <a:r>
              <a:rPr lang="hu-HU" b="1">
                <a:cs typeface="Arial" charset="0"/>
              </a:rPr>
              <a:t>1.   Vállalkozásfejlesztési hálózat a Kárpát-medencében</a:t>
            </a:r>
          </a:p>
          <a:p>
            <a:pPr>
              <a:buFont typeface="Arial" charset="0"/>
              <a:buChar char="•"/>
            </a:pPr>
            <a:endParaRPr lang="hu-HU" b="1">
              <a:cs typeface="Arial" charset="0"/>
            </a:endParaRPr>
          </a:p>
          <a:p>
            <a:r>
              <a:rPr lang="hu-HU" b="1">
                <a:cs typeface="Arial" charset="0"/>
              </a:rPr>
              <a:t>2.   Másfél évtized magyarországi gazdasági háttérrel: </a:t>
            </a:r>
          </a:p>
          <a:p>
            <a:r>
              <a:rPr lang="hu-HU" b="1">
                <a:cs typeface="Arial" charset="0"/>
              </a:rPr>
              <a:t>       (     Illyés Alapítvány,  Kézfogás Alapítvány ,  Új Kézfogás Alapítvány,   Corvinus Támogatásközvetítő ZRT  )</a:t>
            </a:r>
          </a:p>
          <a:p>
            <a:endParaRPr lang="hu-HU" b="1">
              <a:cs typeface="Arial" charset="0"/>
            </a:endParaRPr>
          </a:p>
          <a:p>
            <a:pPr>
              <a:buFontTx/>
              <a:buAutoNum type="arabicPeriod" startAt="3"/>
            </a:pPr>
            <a:r>
              <a:rPr lang="hu-HU" b="1">
                <a:cs typeface="Arial" charset="0"/>
              </a:rPr>
              <a:t> Pályázatok: 2009 -2011</a:t>
            </a:r>
          </a:p>
          <a:p>
            <a:pPr>
              <a:buFontTx/>
              <a:buAutoNum type="arabicPeriod" startAt="3"/>
            </a:pPr>
            <a:endParaRPr lang="hu-HU" b="1">
              <a:cs typeface="Arial" charset="0"/>
            </a:endParaRPr>
          </a:p>
          <a:p>
            <a:pPr>
              <a:buFontTx/>
              <a:buAutoNum type="arabicPeriod" startAt="3"/>
            </a:pPr>
            <a:r>
              <a:rPr lang="hu-HU" b="1">
                <a:cs typeface="Arial" charset="0"/>
              </a:rPr>
              <a:t> „Rajka Péter „  Vállalkozók Szövetsége  példaként</a:t>
            </a:r>
          </a:p>
          <a:p>
            <a:pPr>
              <a:buFontTx/>
              <a:buAutoNum type="arabicPeriod" startAt="3"/>
            </a:pPr>
            <a:endParaRPr lang="hu-HU" b="1">
              <a:cs typeface="Arial" charset="0"/>
            </a:endParaRPr>
          </a:p>
          <a:p>
            <a:pPr>
              <a:buFontTx/>
              <a:buAutoNum type="arabicPeriod" startAt="3"/>
            </a:pPr>
            <a:r>
              <a:rPr lang="hu-HU" b="1">
                <a:cs typeface="Arial" charset="0"/>
              </a:rPr>
              <a:t> Magyarország és a régió</a:t>
            </a:r>
          </a:p>
          <a:p>
            <a:pPr>
              <a:buFontTx/>
              <a:buAutoNum type="arabicPeriod" startAt="3"/>
            </a:pPr>
            <a:endParaRPr lang="hu-HU" b="1">
              <a:cs typeface="Arial" charset="0"/>
            </a:endParaRPr>
          </a:p>
          <a:p>
            <a:pPr>
              <a:buFontTx/>
              <a:buAutoNum type="arabicPeriod" startAt="3"/>
            </a:pPr>
            <a:r>
              <a:rPr lang="hu-HU" b="1">
                <a:cs typeface="Arial" charset="0"/>
              </a:rPr>
              <a:t> Románia tartományosításának vitája, a tét Székelyföld, gazdasági   következmények</a:t>
            </a:r>
          </a:p>
          <a:p>
            <a:endParaRPr lang="hu-HU" b="1">
              <a:cs typeface="Arial" charset="0"/>
            </a:endParaRPr>
          </a:p>
          <a:p>
            <a:pPr>
              <a:buFont typeface="Arial" charset="0"/>
              <a:buChar char="•"/>
            </a:pPr>
            <a:endParaRPr lang="hu-HU" b="1">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p:cNvSpPr>
            <a:spLocks noGrp="1" noChangeArrowheads="1"/>
          </p:cNvSpPr>
          <p:nvPr>
            <p:ph type="title"/>
          </p:nvPr>
        </p:nvSpPr>
        <p:spPr/>
        <p:txBody>
          <a:bodyPr/>
          <a:lstStyle/>
          <a:p>
            <a:pPr eaLnBrk="1" hangingPunct="1"/>
            <a:r>
              <a:rPr lang="hu-HU" sz="3200" smtClean="0"/>
              <a:t>2011-ben működő VFK-k a Kárpát-medencében</a:t>
            </a:r>
            <a:endParaRPr lang="en-US" sz="3200" smtClean="0"/>
          </a:p>
        </p:txBody>
      </p:sp>
      <p:sp>
        <p:nvSpPr>
          <p:cNvPr id="7171" name="Rectangle 3"/>
          <p:cNvSpPr>
            <a:spLocks noGrp="1" noChangeArrowheads="1"/>
          </p:cNvSpPr>
          <p:nvPr>
            <p:ph type="body" idx="4294967295"/>
          </p:nvPr>
        </p:nvSpPr>
        <p:spPr>
          <a:xfrm>
            <a:off x="755650" y="2565400"/>
            <a:ext cx="7848600" cy="3816350"/>
          </a:xfrm>
        </p:spPr>
        <p:txBody>
          <a:bodyPr/>
          <a:lstStyle/>
          <a:p>
            <a:pPr eaLnBrk="1" hangingPunct="1"/>
            <a:r>
              <a:rPr lang="hu-HU" sz="1800" b="1" smtClean="0">
                <a:solidFill>
                  <a:srgbClr val="FF0000"/>
                </a:solidFill>
              </a:rPr>
              <a:t>Erdély:     </a:t>
            </a:r>
            <a:r>
              <a:rPr lang="hu-HU" sz="1800" b="1" smtClean="0"/>
              <a:t>ASIMCOV Kovászna; Bánsági Magyar Gazdák és Vállalkozók Egyesülete; Ego-Trade Bihar; Eurotop Consulting (K-vár); Gaia Consulting (Gyergyó); Hargita megyei Innovációs és Inkubációs Szövetség; Covimm Consulting (Sepsiszentgyörgy); Econom Consulting(Marosvásárhely); Novorg Development Alapítvány(Csíkszereda); Rajka Péter Vállakozók Szövetsége (Kolozsvár); Régioconsult (Kolozsvár); RMGE Maros; Szatmárnémeti KKv Fejlesztő Központ; Vianova Proiect (Székelyudvarhely);  </a:t>
            </a:r>
          </a:p>
          <a:p>
            <a:pPr eaLnBrk="1" hangingPunct="1"/>
            <a:r>
              <a:rPr lang="hu-HU" sz="1800" b="1" smtClean="0">
                <a:solidFill>
                  <a:srgbClr val="FF0000"/>
                </a:solidFill>
              </a:rPr>
              <a:t>Horvátország :</a:t>
            </a:r>
            <a:r>
              <a:rPr lang="hu-HU" sz="1800" b="1" smtClean="0"/>
              <a:t>Zrínyi Miklós Alapítvány </a:t>
            </a:r>
          </a:p>
          <a:p>
            <a:pPr eaLnBrk="1" hangingPunct="1">
              <a:buFont typeface="Wingdings" pitchFamily="2" charset="2"/>
              <a:buNone/>
            </a:pPr>
            <a:endParaRPr lang="hu-HU" b="1"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62000" y="762000"/>
            <a:ext cx="7924800" cy="579438"/>
          </a:xfrm>
        </p:spPr>
        <p:txBody>
          <a:bodyPr/>
          <a:lstStyle/>
          <a:p>
            <a:endParaRPr lang="hu-HU" sz="3200" smtClean="0"/>
          </a:p>
        </p:txBody>
      </p:sp>
      <p:sp>
        <p:nvSpPr>
          <p:cNvPr id="60419" name="Rectangle 3"/>
          <p:cNvSpPr>
            <a:spLocks noGrp="1" noChangeArrowheads="1"/>
          </p:cNvSpPr>
          <p:nvPr>
            <p:ph type="body" idx="1"/>
          </p:nvPr>
        </p:nvSpPr>
        <p:spPr/>
        <p:txBody>
          <a:bodyPr/>
          <a:lstStyle/>
          <a:p>
            <a:pPr eaLnBrk="1" hangingPunct="1"/>
            <a:r>
              <a:rPr lang="hu-HU" sz="1800" b="1" smtClean="0">
                <a:solidFill>
                  <a:srgbClr val="FF0000"/>
                </a:solidFill>
              </a:rPr>
              <a:t>Vajdaság: </a:t>
            </a:r>
            <a:r>
              <a:rPr lang="hu-HU" sz="1800" b="1" smtClean="0"/>
              <a:t>Lendvai Közösségi Magyar Nemzeti Önkormányzat; Vajdasági Gazdakörök Szövetsége; Ecoline Consulting; Intercommez; </a:t>
            </a:r>
          </a:p>
          <a:p>
            <a:pPr eaLnBrk="1" hangingPunct="1"/>
            <a:r>
              <a:rPr lang="hu-HU" sz="1800" b="1" smtClean="0">
                <a:solidFill>
                  <a:srgbClr val="FF0000"/>
                </a:solidFill>
              </a:rPr>
              <a:t>Felvidék: </a:t>
            </a:r>
            <a:r>
              <a:rPr lang="hu-HU" sz="1800" b="1" smtClean="0"/>
              <a:t>Szövetség a Közös Célokért;  Szepsi Regionális Ügynökség; Nagykaposi Vállalkozásfejlesztési Szövetség</a:t>
            </a:r>
          </a:p>
          <a:p>
            <a:pPr eaLnBrk="1" hangingPunct="1"/>
            <a:r>
              <a:rPr lang="hu-HU" sz="1800" b="1" smtClean="0">
                <a:solidFill>
                  <a:srgbClr val="FF0000"/>
                </a:solidFill>
              </a:rPr>
              <a:t>Kárpátalja</a:t>
            </a:r>
            <a:r>
              <a:rPr lang="hu-HU" sz="1800" b="1" smtClean="0"/>
              <a:t>: Kárpátaljai Vállalkozásfejlesztési Központ; Négyhatár Vállalkozók Szövetsége; </a:t>
            </a:r>
          </a:p>
          <a:p>
            <a:pPr eaLnBrk="1" hangingPunct="1"/>
            <a:endParaRPr lang="en-US" sz="180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4294967295"/>
          </p:nvPr>
        </p:nvSpPr>
        <p:spPr>
          <a:xfrm>
            <a:off x="755650" y="2276475"/>
            <a:ext cx="7693025" cy="4235450"/>
          </a:xfrm>
        </p:spPr>
        <p:txBody>
          <a:bodyPr/>
          <a:lstStyle/>
          <a:p>
            <a:pPr eaLnBrk="1" hangingPunct="1"/>
            <a:r>
              <a:rPr lang="hu-HU" sz="1800" b="1" smtClean="0"/>
              <a:t>Rendszeres vállalkozói tanácsadás napi 4 órában</a:t>
            </a:r>
          </a:p>
          <a:p>
            <a:pPr eaLnBrk="1" hangingPunct="1"/>
            <a:r>
              <a:rPr lang="hu-HU" sz="1800" b="1" smtClean="0"/>
              <a:t>UKKA és Corvinus Támogatásközvetítő ZRT pályázatainak népszerűsítése</a:t>
            </a:r>
          </a:p>
          <a:p>
            <a:pPr eaLnBrk="1" hangingPunct="1"/>
            <a:r>
              <a:rPr lang="hu-HU" sz="1800" b="1" smtClean="0"/>
              <a:t>Kiírt pályázatok kezelése illetve a dokumentáció előkészítése</a:t>
            </a:r>
            <a:r>
              <a:rPr lang="hu-HU" sz="2400" smtClean="0"/>
              <a:t> </a:t>
            </a:r>
          </a:p>
          <a:p>
            <a:pPr eaLnBrk="1" hangingPunct="1"/>
            <a:r>
              <a:rPr lang="hu-HU" sz="1800" b="1" smtClean="0"/>
              <a:t>A folyamatban levő szerződéses pályázóink elszámolásainak kezelése</a:t>
            </a:r>
          </a:p>
          <a:p>
            <a:pPr eaLnBrk="1" hangingPunct="1"/>
            <a:r>
              <a:rPr lang="hu-HU" sz="1800" b="1" smtClean="0"/>
              <a:t>EU-s pályázási lehetőségek feltárása, célirányos pályázatfigyelés</a:t>
            </a:r>
          </a:p>
          <a:p>
            <a:pPr eaLnBrk="1" hangingPunct="1"/>
            <a:r>
              <a:rPr lang="hu-HU" sz="1800" b="1" smtClean="0"/>
              <a:t>KKV –k pályázati alkalmasságának a felmérése</a:t>
            </a:r>
          </a:p>
          <a:p>
            <a:pPr eaLnBrk="1" hangingPunct="1"/>
            <a:r>
              <a:rPr lang="hu-HU" sz="1800" b="1" smtClean="0"/>
              <a:t>Magánszemélyek (vidéki, agrogazdaságok működtetői) számára ingyenes pályázat figyelés illetve dokumentáció összeállítás</a:t>
            </a:r>
          </a:p>
          <a:p>
            <a:pPr eaLnBrk="1" hangingPunct="1"/>
            <a:r>
              <a:rPr lang="hu-HU" sz="1800" b="1" smtClean="0"/>
              <a:t>10.000-100.000 EUR értékű infrastruktúra fejlesztési pályázatok megírása KKV-k számára</a:t>
            </a:r>
          </a:p>
          <a:p>
            <a:pPr eaLnBrk="1" hangingPunct="1">
              <a:buFont typeface="Wingdings" pitchFamily="2" charset="2"/>
              <a:buNone/>
            </a:pPr>
            <a:endParaRPr lang="hu-HU" sz="1800" smtClean="0"/>
          </a:p>
        </p:txBody>
      </p:sp>
      <p:pic>
        <p:nvPicPr>
          <p:cNvPr id="8195" name="Picture 5" descr="Logo RPVSZ"/>
          <p:cNvPicPr>
            <a:picLocks noChangeAspect="1" noChangeArrowheads="1"/>
          </p:cNvPicPr>
          <p:nvPr/>
        </p:nvPicPr>
        <p:blipFill>
          <a:blip r:embed="rId3" cstate="print"/>
          <a:srcRect/>
          <a:stretch>
            <a:fillRect/>
          </a:stretch>
        </p:blipFill>
        <p:spPr bwMode="auto">
          <a:xfrm>
            <a:off x="7620000" y="152400"/>
            <a:ext cx="1338263" cy="1828800"/>
          </a:xfrm>
          <a:prstGeom prst="rect">
            <a:avLst/>
          </a:prstGeom>
          <a:noFill/>
          <a:ln w="9525">
            <a:noFill/>
            <a:miter lim="800000"/>
            <a:headEnd/>
            <a:tailEnd/>
          </a:ln>
        </p:spPr>
      </p:pic>
      <p:sp>
        <p:nvSpPr>
          <p:cNvPr id="8196" name="Text Box 6"/>
          <p:cNvSpPr txBox="1">
            <a:spLocks noChangeArrowheads="1"/>
          </p:cNvSpPr>
          <p:nvPr/>
        </p:nvSpPr>
        <p:spPr bwMode="auto">
          <a:xfrm>
            <a:off x="1239838" y="1073150"/>
            <a:ext cx="2635250" cy="366713"/>
          </a:xfrm>
          <a:prstGeom prst="rect">
            <a:avLst/>
          </a:prstGeom>
          <a:noFill/>
          <a:ln w="9525">
            <a:noFill/>
            <a:miter lim="800000"/>
            <a:headEnd/>
            <a:tailEnd/>
          </a:ln>
        </p:spPr>
        <p:txBody>
          <a:bodyPr wrap="none">
            <a:spAutoFit/>
          </a:bodyPr>
          <a:lstStyle/>
          <a:p>
            <a:r>
              <a:rPr lang="hu-HU" b="1"/>
              <a:t>Főbb tevékenységeink</a:t>
            </a:r>
            <a:endParaRPr lang="en-US"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1042988" y="2420938"/>
            <a:ext cx="7859712" cy="4149725"/>
          </a:xfrm>
          <a:prstGeom prst="rect">
            <a:avLst/>
          </a:prstGeom>
          <a:noFill/>
          <a:ln w="9525">
            <a:noFill/>
            <a:miter lim="800000"/>
            <a:headEnd/>
            <a:tailEnd/>
          </a:ln>
        </p:spPr>
        <p:txBody>
          <a:bodyPr/>
          <a:lstStyle/>
          <a:p>
            <a:pPr marL="342900" indent="-342900" eaLnBrk="1" hangingPunct="1">
              <a:lnSpc>
                <a:spcPct val="80000"/>
              </a:lnSpc>
              <a:spcBef>
                <a:spcPct val="20000"/>
              </a:spcBef>
              <a:buClr>
                <a:schemeClr val="tx1"/>
              </a:buClr>
              <a:buSzPct val="75000"/>
            </a:pPr>
            <a:r>
              <a:rPr lang="hu-HU" sz="1600" b="1"/>
              <a:t>A NFT stratégiai jövőképe</a:t>
            </a:r>
            <a:r>
              <a:rPr lang="hu-HU" sz="1600"/>
              <a:t>: „egy versenyképes, dinamikus és fejlődő Románia”</a:t>
            </a:r>
          </a:p>
          <a:p>
            <a:pPr marL="342900" indent="-342900" eaLnBrk="1" hangingPunct="1">
              <a:lnSpc>
                <a:spcPct val="80000"/>
              </a:lnSpc>
              <a:spcBef>
                <a:spcPct val="20000"/>
              </a:spcBef>
              <a:buClr>
                <a:schemeClr val="tx1"/>
              </a:buClr>
              <a:buSzPct val="75000"/>
              <a:buFont typeface="Wingdings" pitchFamily="2" charset="2"/>
              <a:buNone/>
            </a:pPr>
            <a:r>
              <a:rPr lang="hu-HU" sz="1600" b="1"/>
              <a:t>Globális célja:</a:t>
            </a:r>
            <a:r>
              <a:rPr lang="hu-HU" sz="1600"/>
              <a:t> </a:t>
            </a:r>
          </a:p>
          <a:p>
            <a:pPr marL="342900" indent="-342900" eaLnBrk="1" hangingPunct="1">
              <a:lnSpc>
                <a:spcPct val="80000"/>
              </a:lnSpc>
              <a:spcBef>
                <a:spcPct val="20000"/>
              </a:spcBef>
              <a:buClr>
                <a:schemeClr val="tx1"/>
              </a:buClr>
              <a:buSzPct val="75000"/>
              <a:buFont typeface="Wingdings" pitchFamily="2" charset="2"/>
              <a:buNone/>
            </a:pPr>
            <a:r>
              <a:rPr lang="hu-HU" sz="1600"/>
              <a:t>	Románia és az EU tagállamai között tapasztalható szociális és gazdaságfejlesztési különbségek csökkentése</a:t>
            </a:r>
          </a:p>
          <a:p>
            <a:pPr marL="342900" indent="-342900" eaLnBrk="1" hangingPunct="1">
              <a:lnSpc>
                <a:spcPct val="80000"/>
              </a:lnSpc>
              <a:spcBef>
                <a:spcPct val="20000"/>
              </a:spcBef>
              <a:buClr>
                <a:schemeClr val="tx1"/>
              </a:buClr>
              <a:buSzPct val="75000"/>
              <a:buFont typeface="Wingdings" pitchFamily="2" charset="2"/>
              <a:buNone/>
            </a:pPr>
            <a:r>
              <a:rPr lang="hu-HU" sz="1600"/>
              <a:t>A globális és specifikus célok megvalósítása érdekében </a:t>
            </a:r>
          </a:p>
          <a:p>
            <a:pPr marL="342900" indent="-342900" eaLnBrk="1" hangingPunct="1">
              <a:lnSpc>
                <a:spcPct val="80000"/>
              </a:lnSpc>
              <a:spcBef>
                <a:spcPct val="20000"/>
              </a:spcBef>
              <a:buClr>
                <a:schemeClr val="tx1"/>
              </a:buClr>
              <a:buSzPct val="75000"/>
            </a:pPr>
            <a:r>
              <a:rPr lang="hu-HU" b="1"/>
              <a:t>NEMZETI PRIORITÁSOK</a:t>
            </a:r>
            <a:r>
              <a:rPr lang="hu-HU"/>
              <a:t> : </a:t>
            </a:r>
          </a:p>
          <a:p>
            <a:pPr marL="342900" indent="-342900" eaLnBrk="1" hangingPunct="1">
              <a:lnSpc>
                <a:spcPct val="80000"/>
              </a:lnSpc>
              <a:spcBef>
                <a:spcPct val="20000"/>
              </a:spcBef>
              <a:buClr>
                <a:schemeClr val="tx1"/>
              </a:buClr>
              <a:buSzPct val="75000"/>
              <a:buFont typeface="Wingdings" pitchFamily="2" charset="2"/>
              <a:buNone/>
            </a:pPr>
            <a:endParaRPr lang="hu-HU"/>
          </a:p>
          <a:p>
            <a:pPr marL="742950" lvl="1" indent="-285750" eaLnBrk="1" hangingPunct="1">
              <a:lnSpc>
                <a:spcPct val="80000"/>
              </a:lnSpc>
              <a:spcBef>
                <a:spcPct val="20000"/>
              </a:spcBef>
              <a:buClr>
                <a:schemeClr val="tx1"/>
              </a:buClr>
              <a:buSzPct val="75000"/>
              <a:buFont typeface="Wingdings" pitchFamily="2" charset="2"/>
              <a:buChar char="Ø"/>
            </a:pPr>
            <a:r>
              <a:rPr lang="hu-HU" sz="1600" b="1"/>
              <a:t>1.  Gazdasági versenyképesség növelése és a tudásalapú gazdaság fejlesztése </a:t>
            </a:r>
            <a:r>
              <a:rPr lang="hu-HU" sz="1600"/>
              <a:t>(POS CCE) </a:t>
            </a:r>
          </a:p>
          <a:p>
            <a:pPr marL="742950" lvl="1" indent="-285750" eaLnBrk="1" hangingPunct="1">
              <a:lnSpc>
                <a:spcPct val="80000"/>
              </a:lnSpc>
              <a:spcBef>
                <a:spcPct val="20000"/>
              </a:spcBef>
              <a:buClr>
                <a:schemeClr val="tx1"/>
              </a:buClr>
              <a:buSzPct val="75000"/>
              <a:buFont typeface="Wingdings" pitchFamily="2" charset="2"/>
              <a:buChar char="Ø"/>
            </a:pPr>
            <a:r>
              <a:rPr lang="hu-HU" sz="1600" b="1"/>
              <a:t>2.    A közlekedési infrastruktúra fejlesztése  </a:t>
            </a:r>
            <a:r>
              <a:rPr lang="hu-HU" sz="1600"/>
              <a:t>(POS-T)</a:t>
            </a:r>
          </a:p>
          <a:p>
            <a:pPr marL="742950" lvl="1" indent="-285750" eaLnBrk="1" hangingPunct="1">
              <a:lnSpc>
                <a:spcPct val="80000"/>
              </a:lnSpc>
              <a:spcBef>
                <a:spcPct val="20000"/>
              </a:spcBef>
              <a:buClr>
                <a:schemeClr val="tx1"/>
              </a:buClr>
              <a:buSzPct val="75000"/>
              <a:buFont typeface="Wingdings" pitchFamily="2" charset="2"/>
              <a:buChar char="Ø"/>
            </a:pPr>
            <a:r>
              <a:rPr lang="hu-HU" sz="1600" b="1"/>
              <a:t>3.    A környezet minőségének védelme és javítása </a:t>
            </a:r>
            <a:r>
              <a:rPr lang="hu-HU" sz="1600"/>
              <a:t>(POS Mediu)</a:t>
            </a:r>
          </a:p>
          <a:p>
            <a:pPr marL="742950" lvl="1" indent="-285750" eaLnBrk="1" hangingPunct="1">
              <a:lnSpc>
                <a:spcPct val="80000"/>
              </a:lnSpc>
              <a:spcBef>
                <a:spcPct val="20000"/>
              </a:spcBef>
              <a:buClr>
                <a:schemeClr val="tx1"/>
              </a:buClr>
              <a:buSzPct val="75000"/>
              <a:buFont typeface="Wingdings" pitchFamily="2" charset="2"/>
              <a:buChar char="Ø"/>
            </a:pPr>
            <a:r>
              <a:rPr lang="hu-HU" sz="1600" b="1"/>
              <a:t>4.    A humánerőforrás fejlesztése, a foglalkoztatottsági szint emelése, a szociális kirekesztés megszűntetése és az administrációs kapacitás erősítése </a:t>
            </a:r>
            <a:r>
              <a:rPr lang="hu-HU" sz="1600"/>
              <a:t>( POS DRU, PODCA)</a:t>
            </a:r>
          </a:p>
          <a:p>
            <a:pPr marL="742950" lvl="1" indent="-285750" eaLnBrk="1" hangingPunct="1">
              <a:lnSpc>
                <a:spcPct val="80000"/>
              </a:lnSpc>
              <a:spcBef>
                <a:spcPct val="20000"/>
              </a:spcBef>
              <a:buClr>
                <a:schemeClr val="tx1"/>
              </a:buClr>
              <a:buSzPct val="75000"/>
              <a:buFont typeface="Wingdings" pitchFamily="2" charset="2"/>
              <a:buChar char="Ø"/>
            </a:pPr>
            <a:r>
              <a:rPr lang="hu-HU" sz="1600" b="1"/>
              <a:t>5.    A vidéki gazdaság fejlesztése és a mezőgazdasági termelékenység növelése </a:t>
            </a:r>
            <a:r>
              <a:rPr lang="hu-HU" sz="1600"/>
              <a:t>(PNDR, POP)</a:t>
            </a:r>
          </a:p>
          <a:p>
            <a:pPr marL="742950" lvl="1" indent="-285750" eaLnBrk="1" hangingPunct="1">
              <a:lnSpc>
                <a:spcPct val="80000"/>
              </a:lnSpc>
              <a:spcBef>
                <a:spcPct val="20000"/>
              </a:spcBef>
              <a:buClr>
                <a:schemeClr val="tx1"/>
              </a:buClr>
              <a:buSzPct val="75000"/>
              <a:buFont typeface="Wingdings" pitchFamily="2" charset="2"/>
              <a:buChar char="Ø"/>
            </a:pPr>
            <a:r>
              <a:rPr lang="hu-HU" sz="1600" b="1"/>
              <a:t>6.    Az ország régióinak kiegyensúlyozott fejlesztése</a:t>
            </a:r>
            <a:r>
              <a:rPr lang="hu-HU" sz="1600"/>
              <a:t> (POR</a:t>
            </a:r>
            <a:r>
              <a:rPr lang="hu-HU" sz="1600" b="1"/>
              <a:t>) </a:t>
            </a:r>
          </a:p>
          <a:p>
            <a:pPr marL="342900" indent="-342900" eaLnBrk="1" hangingPunct="1">
              <a:lnSpc>
                <a:spcPct val="80000"/>
              </a:lnSpc>
              <a:spcBef>
                <a:spcPct val="20000"/>
              </a:spcBef>
              <a:buClr>
                <a:schemeClr val="tx1"/>
              </a:buClr>
              <a:buSzPct val="75000"/>
              <a:buFont typeface="Wingdings" pitchFamily="2" charset="2"/>
              <a:buChar char="l"/>
            </a:pPr>
            <a:endParaRPr lang="en-US" sz="1600" b="1"/>
          </a:p>
        </p:txBody>
      </p:sp>
      <p:sp>
        <p:nvSpPr>
          <p:cNvPr id="9219" name="Titlu 2"/>
          <p:cNvSpPr>
            <a:spLocks noGrp="1"/>
          </p:cNvSpPr>
          <p:nvPr>
            <p:ph type="title"/>
          </p:nvPr>
        </p:nvSpPr>
        <p:spPr>
          <a:xfrm>
            <a:off x="762000" y="762000"/>
            <a:ext cx="7924800" cy="722313"/>
          </a:xfrm>
        </p:spPr>
        <p:txBody>
          <a:bodyPr/>
          <a:lstStyle/>
          <a:p>
            <a:r>
              <a:rPr lang="hu-HU" sz="2800" smtClean="0"/>
              <a:t>Romániai Nemzeti Fejlesztési Terv prioritásai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p:cNvSpPr>
            <a:spLocks noGrp="1" noChangeArrowheads="1"/>
          </p:cNvSpPr>
          <p:nvPr>
            <p:ph type="title" idx="4294967295"/>
          </p:nvPr>
        </p:nvSpPr>
        <p:spPr/>
        <p:txBody>
          <a:bodyPr/>
          <a:lstStyle/>
          <a:p>
            <a:pPr eaLnBrk="1" hangingPunct="1"/>
            <a:r>
              <a:rPr lang="hu-HU" sz="3200" smtClean="0"/>
              <a:t>CORVINUS pályázatok 2010</a:t>
            </a:r>
            <a:endParaRPr lang="en-US" sz="3200" smtClean="0"/>
          </a:p>
        </p:txBody>
      </p:sp>
      <p:sp>
        <p:nvSpPr>
          <p:cNvPr id="10243" name="Rectangle 3"/>
          <p:cNvSpPr>
            <a:spLocks noGrp="1" noChangeArrowheads="1"/>
          </p:cNvSpPr>
          <p:nvPr>
            <p:ph type="body" idx="4294967295"/>
          </p:nvPr>
        </p:nvSpPr>
        <p:spPr>
          <a:xfrm>
            <a:off x="838200" y="2362200"/>
            <a:ext cx="7693025" cy="4235450"/>
          </a:xfrm>
        </p:spPr>
        <p:txBody>
          <a:bodyPr/>
          <a:lstStyle/>
          <a:p>
            <a:pPr eaLnBrk="1" hangingPunct="1"/>
            <a:r>
              <a:rPr lang="hu-HU" sz="2000" b="1" smtClean="0"/>
              <a:t>EU és nemzeti gazdaságfejlesztési támogatás </a:t>
            </a:r>
            <a:r>
              <a:rPr lang="hu-HU" sz="2000" b="1" smtClean="0">
                <a:solidFill>
                  <a:schemeClr val="accent2"/>
                </a:solidFill>
              </a:rPr>
              <a:t>(FEUT)</a:t>
            </a:r>
          </a:p>
          <a:p>
            <a:pPr eaLnBrk="1" hangingPunct="1"/>
            <a:r>
              <a:rPr lang="hu-HU" sz="2000" b="1" smtClean="0"/>
              <a:t>Fiatal kezdő vállalkozók támogatása </a:t>
            </a:r>
            <a:r>
              <a:rPr lang="hu-HU" sz="2000" b="1" smtClean="0">
                <a:solidFill>
                  <a:schemeClr val="accent2"/>
                </a:solidFill>
              </a:rPr>
              <a:t>( FFTK)</a:t>
            </a:r>
          </a:p>
          <a:p>
            <a:pPr eaLnBrk="1" hangingPunct="1"/>
            <a:r>
              <a:rPr lang="hu-HU" sz="2000" b="1" smtClean="0"/>
              <a:t>ISO / HACCP minőség-, higiénia biztosítási rendszerek bevezetésének támogatása</a:t>
            </a:r>
            <a:r>
              <a:rPr lang="en-US" sz="2000" b="1" smtClean="0"/>
              <a:t> </a:t>
            </a:r>
            <a:r>
              <a:rPr lang="hu-HU" sz="2000" b="1" smtClean="0">
                <a:solidFill>
                  <a:schemeClr val="accent2"/>
                </a:solidFill>
              </a:rPr>
              <a:t>( FISO)</a:t>
            </a:r>
          </a:p>
          <a:p>
            <a:pPr eaLnBrk="1" hangingPunct="1"/>
            <a:r>
              <a:rPr lang="hu-HU" sz="2000" b="1" smtClean="0"/>
              <a:t>Kamattámogatás éven túli hitelekhez </a:t>
            </a:r>
            <a:r>
              <a:rPr lang="hu-HU" sz="2000" b="1" smtClean="0">
                <a:solidFill>
                  <a:schemeClr val="accent2"/>
                </a:solidFill>
              </a:rPr>
              <a:t>(FKAT)</a:t>
            </a:r>
          </a:p>
          <a:p>
            <a:pPr eaLnBrk="1" hangingPunct="1"/>
            <a:r>
              <a:rPr lang="hu-HU" sz="2000" b="1" smtClean="0"/>
              <a:t>Kiállításokon, konferenciákon és üzletember találkozókon való részvétel támogatása </a:t>
            </a:r>
            <a:r>
              <a:rPr lang="hu-HU" sz="2000" b="1" smtClean="0">
                <a:solidFill>
                  <a:schemeClr val="accent2"/>
                </a:solidFill>
              </a:rPr>
              <a:t>( FUKI, MUKI)</a:t>
            </a:r>
          </a:p>
          <a:p>
            <a:pPr eaLnBrk="1" hangingPunct="1"/>
            <a:r>
              <a:rPr lang="hu-HU" sz="2000" b="1" smtClean="0"/>
              <a:t>Vissza nem térítendő támogatás </a:t>
            </a:r>
            <a:r>
              <a:rPr lang="hu-HU" sz="2000" smtClean="0"/>
              <a:t>idegenforgalmi, turisztikai rendezvények szervezésére és határon túli magyar nyelvű sajtótermékek gazdasági rovattal való bővítésére </a:t>
            </a:r>
            <a:r>
              <a:rPr lang="hu-HU" sz="2000" b="1" smtClean="0">
                <a:solidFill>
                  <a:schemeClr val="accent2"/>
                </a:solidFill>
              </a:rPr>
              <a:t>(MVNT)</a:t>
            </a:r>
            <a:r>
              <a:rPr lang="hu-HU" sz="2000" b="1" smtClean="0"/>
              <a:t> </a:t>
            </a:r>
          </a:p>
          <a:p>
            <a:pPr eaLnBrk="1" hangingPunct="1">
              <a:buFont typeface="Wingdings" pitchFamily="2" charset="2"/>
              <a:buNone/>
            </a:pPr>
            <a:endParaRPr lang="hu-HU" sz="2000" b="1"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Grp="1" noChangeArrowheads="1"/>
          </p:cNvSpPr>
          <p:nvPr>
            <p:ph type="title" idx="4294967295"/>
          </p:nvPr>
        </p:nvSpPr>
        <p:spPr/>
        <p:txBody>
          <a:bodyPr/>
          <a:lstStyle/>
          <a:p>
            <a:pPr eaLnBrk="1" hangingPunct="1"/>
            <a:r>
              <a:rPr lang="hu-HU" sz="3200" smtClean="0"/>
              <a:t>2010-ben kezelt CORVINUS pályázatok</a:t>
            </a:r>
            <a:endParaRPr lang="en-US" sz="3200" smtClean="0"/>
          </a:p>
        </p:txBody>
      </p:sp>
      <p:sp>
        <p:nvSpPr>
          <p:cNvPr id="11267" name="Rectangle 3"/>
          <p:cNvSpPr>
            <a:spLocks noGrp="1" noChangeArrowheads="1"/>
          </p:cNvSpPr>
          <p:nvPr>
            <p:ph type="body" idx="4294967295"/>
          </p:nvPr>
        </p:nvSpPr>
        <p:spPr>
          <a:xfrm>
            <a:off x="838200" y="2362200"/>
            <a:ext cx="7693025" cy="4235450"/>
          </a:xfrm>
        </p:spPr>
        <p:txBody>
          <a:bodyPr/>
          <a:lstStyle/>
          <a:p>
            <a:pPr eaLnBrk="1" hangingPunct="1"/>
            <a:r>
              <a:rPr lang="hu-HU" sz="2000" b="1" smtClean="0"/>
              <a:t>EU és nemzeti gazdaságfejlesztési támogatás </a:t>
            </a:r>
            <a:r>
              <a:rPr lang="hu-HU" sz="2000" b="1" smtClean="0">
                <a:solidFill>
                  <a:schemeClr val="accent2"/>
                </a:solidFill>
              </a:rPr>
              <a:t>(TEUT)</a:t>
            </a:r>
          </a:p>
          <a:p>
            <a:pPr eaLnBrk="1" hangingPunct="1"/>
            <a:r>
              <a:rPr lang="hu-HU" sz="2000" b="1" smtClean="0"/>
              <a:t>Fiatal kezdő vállalkozók támogatása </a:t>
            </a:r>
            <a:r>
              <a:rPr lang="hu-HU" sz="2000" b="1" smtClean="0">
                <a:solidFill>
                  <a:schemeClr val="accent2"/>
                </a:solidFill>
              </a:rPr>
              <a:t>( TFTK)</a:t>
            </a:r>
          </a:p>
          <a:p>
            <a:pPr eaLnBrk="1" hangingPunct="1"/>
            <a:r>
              <a:rPr lang="hu-HU" sz="2000" b="1" smtClean="0"/>
              <a:t>VISSZA NEM TÉRÍTENDŐ TÁMOGATÁS A HATÁRON TÚLI ÍROTT ÉS ELETRKONIKUS SAJTÓTERMÉKEK GAZDASÁGI ROVATAINAK LÉTREHOZÁSÁRA, MŰKÖDÉSÉRE ÉS FEJLESZTÉSÉRE</a:t>
            </a:r>
            <a:r>
              <a:rPr lang="en-US" sz="2000" smtClean="0"/>
              <a:t> </a:t>
            </a:r>
            <a:r>
              <a:rPr lang="hu-HU" sz="2000" b="1" smtClean="0">
                <a:solidFill>
                  <a:schemeClr val="accent2"/>
                </a:solidFill>
              </a:rPr>
              <a:t>( SVNT)</a:t>
            </a:r>
          </a:p>
          <a:p>
            <a:pPr eaLnBrk="1" hangingPunct="1"/>
            <a:r>
              <a:rPr lang="hu-HU" sz="2000" b="1" smtClean="0"/>
              <a:t>TURISZTIKAI CÉLÚ VISSZA NEM TÉRÍTENDŐ TÁMOGATÁS</a:t>
            </a:r>
            <a:r>
              <a:rPr lang="en-US" sz="2000" smtClean="0"/>
              <a:t> </a:t>
            </a:r>
            <a:r>
              <a:rPr lang="hu-HU" sz="2000" b="1" smtClean="0">
                <a:solidFill>
                  <a:schemeClr val="accent2"/>
                </a:solidFill>
              </a:rPr>
              <a:t>(TVNT)</a:t>
            </a:r>
          </a:p>
          <a:p>
            <a:pPr eaLnBrk="1" hangingPunct="1"/>
            <a:endParaRPr lang="hu-HU" sz="2000" b="1"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subTitle" idx="1"/>
          </p:nvPr>
        </p:nvSpPr>
        <p:spPr>
          <a:xfrm>
            <a:off x="4500563" y="2924175"/>
            <a:ext cx="4013200" cy="1822450"/>
          </a:xfrm>
        </p:spPr>
        <p:txBody>
          <a:bodyPr/>
          <a:lstStyle/>
          <a:p>
            <a:pPr eaLnBrk="1" hangingPunct="1"/>
            <a:r>
              <a:rPr lang="hu-HU" smtClean="0"/>
              <a:t>2011 junius </a:t>
            </a:r>
            <a:endParaRPr lang="en-US" smtClean="0"/>
          </a:p>
        </p:txBody>
      </p:sp>
      <p:sp>
        <p:nvSpPr>
          <p:cNvPr id="12291" name="AutoShape 2"/>
          <p:cNvSpPr>
            <a:spLocks noGrp="1" noChangeArrowheads="1"/>
          </p:cNvSpPr>
          <p:nvPr>
            <p:ph type="ctrTitle" sz="quarter"/>
          </p:nvPr>
        </p:nvSpPr>
        <p:spPr/>
        <p:txBody>
          <a:bodyPr/>
          <a:lstStyle/>
          <a:p>
            <a:pPr eaLnBrk="1" hangingPunct="1"/>
            <a:r>
              <a:rPr lang="hu-HU" smtClean="0"/>
              <a:t>A </a:t>
            </a:r>
            <a:r>
              <a:rPr lang="en-US" smtClean="0"/>
              <a:t>Rajka P</a:t>
            </a:r>
            <a:r>
              <a:rPr lang="hu-HU" smtClean="0"/>
              <a:t>éter </a:t>
            </a:r>
            <a:r>
              <a:rPr lang="en-US" smtClean="0"/>
              <a:t>V</a:t>
            </a:r>
            <a:r>
              <a:rPr lang="hu-HU" smtClean="0"/>
              <a:t>állalkozók Szövetsége 1995-2010 -ben</a:t>
            </a:r>
            <a:endParaRPr lang="en-US" smtClean="0"/>
          </a:p>
        </p:txBody>
      </p:sp>
      <p:pic>
        <p:nvPicPr>
          <p:cNvPr id="12292" name="Picture 5" descr="Logo RPVSZ"/>
          <p:cNvPicPr>
            <a:picLocks noChangeAspect="1" noChangeArrowheads="1"/>
          </p:cNvPicPr>
          <p:nvPr/>
        </p:nvPicPr>
        <p:blipFill>
          <a:blip r:embed="rId3" cstate="print"/>
          <a:srcRect/>
          <a:stretch>
            <a:fillRect/>
          </a:stretch>
        </p:blipFill>
        <p:spPr bwMode="auto">
          <a:xfrm>
            <a:off x="7620000" y="152400"/>
            <a:ext cx="1338263" cy="1828800"/>
          </a:xfrm>
          <a:prstGeom prst="rect">
            <a:avLst/>
          </a:prstGeom>
          <a:noFill/>
          <a:ln w="9525">
            <a:noFill/>
            <a:miter lim="800000"/>
            <a:headEnd/>
            <a:tailEnd/>
          </a:ln>
        </p:spPr>
      </p:pic>
      <p:pic>
        <p:nvPicPr>
          <p:cNvPr id="12293" name="Picture 6" descr="D:\Balatonlele\_MG_1106-1.jpg"/>
          <p:cNvPicPr>
            <a:picLocks noChangeAspect="1" noChangeArrowheads="1"/>
          </p:cNvPicPr>
          <p:nvPr/>
        </p:nvPicPr>
        <p:blipFill>
          <a:blip r:embed="rId4" cstate="print"/>
          <a:srcRect/>
          <a:stretch>
            <a:fillRect/>
          </a:stretch>
        </p:blipFill>
        <p:spPr bwMode="auto">
          <a:xfrm>
            <a:off x="3671888" y="2971800"/>
            <a:ext cx="5472112" cy="38862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Balatonlele\_MG_1339.JPG"/>
          <p:cNvPicPr>
            <a:picLocks noChangeAspect="1" noChangeArrowheads="1"/>
          </p:cNvPicPr>
          <p:nvPr/>
        </p:nvPicPr>
        <p:blipFill>
          <a:blip r:embed="rId2" cstate="print"/>
          <a:srcRect/>
          <a:stretch>
            <a:fillRect/>
          </a:stretch>
        </p:blipFill>
        <p:spPr bwMode="auto">
          <a:xfrm>
            <a:off x="-4545013" y="-3113088"/>
            <a:ext cx="16021051" cy="10680701"/>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C2E0C2"/>
        </a:solidFill>
        <a:effectLst/>
      </p:bgPr>
    </p:bg>
    <p:spTree>
      <p:nvGrpSpPr>
        <p:cNvPr id="1" name=""/>
        <p:cNvGrpSpPr/>
        <p:nvPr/>
      </p:nvGrpSpPr>
      <p:grpSpPr>
        <a:xfrm>
          <a:off x="0" y="0"/>
          <a:ext cx="0" cy="0"/>
          <a:chOff x="0" y="0"/>
          <a:chExt cx="0" cy="0"/>
        </a:xfrm>
      </p:grpSpPr>
      <p:sp>
        <p:nvSpPr>
          <p:cNvPr id="14338" name="AutoShape 2"/>
          <p:cNvSpPr>
            <a:spLocks noGrp="1" noChangeArrowheads="1"/>
          </p:cNvSpPr>
          <p:nvPr>
            <p:ph type="title" idx="4294967295"/>
          </p:nvPr>
        </p:nvSpPr>
        <p:spPr>
          <a:xfrm>
            <a:off x="762000" y="188913"/>
            <a:ext cx="7924800" cy="431800"/>
          </a:xfrm>
        </p:spPr>
        <p:txBody>
          <a:bodyPr/>
          <a:lstStyle/>
          <a:p>
            <a:pPr eaLnBrk="1" hangingPunct="1"/>
            <a:r>
              <a:rPr lang="hu-HU" sz="2000" smtClean="0"/>
              <a:t>Az RPVSZ által 2009-ben kezelt Corvinus pályázatok</a:t>
            </a:r>
            <a:endParaRPr lang="en-US" sz="2000" smtClean="0"/>
          </a:p>
        </p:txBody>
      </p:sp>
      <p:graphicFrame>
        <p:nvGraphicFramePr>
          <p:cNvPr id="20622" name="Group 142"/>
          <p:cNvGraphicFramePr>
            <a:graphicFrameLocks noGrp="1"/>
          </p:cNvGraphicFramePr>
          <p:nvPr>
            <p:ph idx="4294967295"/>
          </p:nvPr>
        </p:nvGraphicFramePr>
        <p:xfrm>
          <a:off x="838200" y="765175"/>
          <a:ext cx="7693025" cy="5763895"/>
        </p:xfrm>
        <a:graphic>
          <a:graphicData uri="http://schemas.openxmlformats.org/drawingml/2006/table">
            <a:tbl>
              <a:tblPr/>
              <a:tblGrid>
                <a:gridCol w="1338263"/>
                <a:gridCol w="3019425"/>
                <a:gridCol w="1784350"/>
                <a:gridCol w="1550987"/>
              </a:tblGrid>
              <a:tr h="236538">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Pályázat </a:t>
                      </a:r>
                      <a:r>
                        <a:rPr kumimoji="0" lang="en-US" sz="1000" b="1" i="0" u="none" strike="noStrike" cap="none" normalizeH="0" baseline="0" dirty="0" err="1" smtClean="0">
                          <a:ln>
                            <a:noFill/>
                          </a:ln>
                          <a:solidFill>
                            <a:schemeClr val="tx1"/>
                          </a:solidFill>
                          <a:effectLst/>
                          <a:latin typeface="Arial" charset="0"/>
                          <a:cs typeface="Arial" charset="0"/>
                        </a:rPr>
                        <a:t>tipusa</a:t>
                      </a:r>
                      <a:endParaRPr kumimoji="0" lang="en-US" sz="1800" b="0" i="0" u="none" strike="noStrike" cap="none" normalizeH="0" baseline="0" dirty="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Pályázó</a:t>
                      </a:r>
                      <a:endParaRPr kumimoji="0" lang="en-US" sz="1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hu-HU" sz="1000" b="1" i="0" u="none" strike="noStrike" cap="none" normalizeH="0" baseline="0" smtClean="0">
                          <a:ln>
                            <a:noFill/>
                          </a:ln>
                          <a:solidFill>
                            <a:schemeClr val="tx1"/>
                          </a:solidFill>
                          <a:effectLst/>
                          <a:latin typeface="Arial" charset="0"/>
                          <a:cs typeface="Arial" charset="0"/>
                        </a:rPr>
                        <a:t>Megítélt támogatás</a:t>
                      </a:r>
                      <a:endParaRPr kumimoji="0" lang="hu-HU" sz="1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Kért támogatás</a:t>
                      </a:r>
                      <a:endParaRPr kumimoji="0" lang="en-US" sz="1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2381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EUT</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336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Consact Consulting</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2.281.460,0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1.200.000,0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81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Firma Hutton</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4.000.000,0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2.000.000,0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65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Pap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4.000.000,0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2.000.000,0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65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Sükösd Sándor</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4.000.000,0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2.000.000,0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81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ISO</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65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Eurotop Consulting</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435.895,0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290.000,0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81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KAT</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65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Pulp Fiction</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1.242.000,0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65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UKI</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81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RMKT</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2.281.460,0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993.000,0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65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RPVSZ</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654.000,0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654.000,0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81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VMNT</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65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Genezius</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500.000,0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400.000,0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65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Pro Urbe</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799.000,0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700.000,0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81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RMKT</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1.000.000,0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1.000.000,0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65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Szabadsag</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2.329.000,0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2.329.000,0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797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Heltai Gáspár Könyvtári Alapítvány</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2.200.000,0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r>
                        <a:rPr kumimoji="0" lang="hu-HU" sz="1000" b="1" i="0" u="none" strike="noStrike" cap="none" normalizeH="0" baseline="0" smtClean="0">
                          <a:ln>
                            <a:noFill/>
                          </a:ln>
                          <a:solidFill>
                            <a:schemeClr val="tx1"/>
                          </a:solidFill>
                          <a:effectLst/>
                          <a:latin typeface="Arial" charset="0"/>
                          <a:cs typeface="Arial" charset="0"/>
                        </a:rPr>
                        <a:t>nincs még kiértékelés</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527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BARABÁS MIKLÓS CÉH</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1.300.000,0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r>
                        <a:rPr kumimoji="0" lang="hu-HU" sz="1000" b="1" i="0" u="none" strike="noStrike" cap="none" normalizeH="0" baseline="0" smtClean="0">
                          <a:ln>
                            <a:noFill/>
                          </a:ln>
                          <a:solidFill>
                            <a:schemeClr val="tx1"/>
                          </a:solidFill>
                          <a:effectLst/>
                          <a:latin typeface="Arial" charset="0"/>
                          <a:cs typeface="Arial" charset="0"/>
                        </a:rPr>
                        <a:t>nincs még kiértékelés</a:t>
                      </a:r>
                      <a:endParaRPr kumimoji="0" lang="en-US" sz="1000" b="1"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cs typeface="Times New Roman" pitchFamily="18"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Erdélyi Ifjúsági Keresztyén Egyesület</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1.485.000,0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r>
                        <a:rPr kumimoji="0" lang="hu-HU" sz="1000" b="1" i="0" u="none" strike="noStrike" cap="none" normalizeH="0" baseline="0" smtClean="0">
                          <a:ln>
                            <a:noFill/>
                          </a:ln>
                          <a:solidFill>
                            <a:schemeClr val="tx1"/>
                          </a:solidFill>
                          <a:effectLst/>
                          <a:latin typeface="Arial" charset="0"/>
                          <a:cs typeface="Arial" charset="0"/>
                        </a:rPr>
                        <a:t>nincs még kiértékelés</a:t>
                      </a:r>
                      <a:endParaRPr kumimoji="0" lang="en-US" sz="1000" b="1"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81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Yooth Hostel Romania</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829.000,0     </a:t>
                      </a:r>
                      <a:endParaRPr kumimoji="0" lang="en-US"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r>
                        <a:rPr kumimoji="0" lang="hu-HU" sz="1000" b="1" i="0" u="none" strike="noStrike" cap="none" normalizeH="0" baseline="0" smtClean="0">
                          <a:ln>
                            <a:noFill/>
                          </a:ln>
                          <a:solidFill>
                            <a:schemeClr val="tx1"/>
                          </a:solidFill>
                          <a:effectLst/>
                          <a:latin typeface="Arial" charset="0"/>
                          <a:cs typeface="Arial" charset="0"/>
                        </a:rPr>
                        <a:t>nincs még kiértékelés</a:t>
                      </a:r>
                      <a:endParaRPr kumimoji="0" lang="en-US" sz="1000" b="1"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65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hu-HU" sz="1000" b="1" i="0" u="none" strike="noStrike" cap="none" normalizeH="0" baseline="0" smtClean="0">
                          <a:ln>
                            <a:noFill/>
                          </a:ln>
                          <a:solidFill>
                            <a:schemeClr val="tx1"/>
                          </a:solidFill>
                          <a:effectLst/>
                          <a:latin typeface="Arial" charset="0"/>
                          <a:cs typeface="Arial" charset="0"/>
                        </a:rPr>
                        <a:t>Összesen:</a:t>
                      </a:r>
                      <a:endParaRPr kumimoji="0" lang="hu-HU" sz="18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29.336.815,0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13.566.000,0     </a:t>
                      </a:r>
                      <a:endParaRPr kumimoji="0" lang="en-US" sz="1800" b="1" i="0" u="none" strike="noStrike" cap="none" normalizeH="0" baseline="0" smtClean="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C2E0C2"/>
        </a:solidFill>
        <a:effectLst/>
      </p:bgPr>
    </p:bg>
    <p:spTree>
      <p:nvGrpSpPr>
        <p:cNvPr id="1" name=""/>
        <p:cNvGrpSpPr/>
        <p:nvPr/>
      </p:nvGrpSpPr>
      <p:grpSpPr>
        <a:xfrm>
          <a:off x="0" y="0"/>
          <a:ext cx="0" cy="0"/>
          <a:chOff x="0" y="0"/>
          <a:chExt cx="0" cy="0"/>
        </a:xfrm>
      </p:grpSpPr>
      <p:sp>
        <p:nvSpPr>
          <p:cNvPr id="15362" name="AutoShape 4"/>
          <p:cNvSpPr>
            <a:spLocks noGrp="1" noChangeArrowheads="1"/>
          </p:cNvSpPr>
          <p:nvPr>
            <p:ph type="title"/>
          </p:nvPr>
        </p:nvSpPr>
        <p:spPr>
          <a:xfrm>
            <a:off x="762000" y="762000"/>
            <a:ext cx="7924800" cy="579438"/>
          </a:xfrm>
        </p:spPr>
        <p:txBody>
          <a:bodyPr/>
          <a:lstStyle/>
          <a:p>
            <a:r>
              <a:rPr lang="hu-HU" sz="2400" smtClean="0"/>
              <a:t>Az RPVSZ által 2010-ben kezelt Corvinus pályázatok</a:t>
            </a:r>
            <a:endParaRPr lang="en-US" sz="2400" smtClean="0"/>
          </a:p>
        </p:txBody>
      </p:sp>
      <p:graphicFrame>
        <p:nvGraphicFramePr>
          <p:cNvPr id="58191" name="Group 847"/>
          <p:cNvGraphicFramePr>
            <a:graphicFrameLocks noGrp="1"/>
          </p:cNvGraphicFramePr>
          <p:nvPr>
            <p:ph idx="1"/>
          </p:nvPr>
        </p:nvGraphicFramePr>
        <p:xfrm>
          <a:off x="838200" y="1484313"/>
          <a:ext cx="7693025" cy="5148266"/>
        </p:xfrm>
        <a:graphic>
          <a:graphicData uri="http://schemas.openxmlformats.org/drawingml/2006/table">
            <a:tbl>
              <a:tblPr/>
              <a:tblGrid>
                <a:gridCol w="1530350"/>
                <a:gridCol w="2947988"/>
                <a:gridCol w="1495425"/>
                <a:gridCol w="1719262"/>
              </a:tblGrid>
              <a:tr h="29210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Pályázat</a:t>
                      </a:r>
                      <a:r>
                        <a:rPr kumimoji="0" lang="hu-HU" sz="1000" b="1" i="0" u="none" strike="noStrike" cap="none" normalizeH="0" baseline="0" dirty="0" smtClean="0">
                          <a:ln>
                            <a:noFill/>
                          </a:ln>
                          <a:solidFill>
                            <a:schemeClr val="tx1"/>
                          </a:solidFill>
                          <a:effectLst/>
                          <a:latin typeface="Arial" charset="0"/>
                          <a:cs typeface="Arial" charset="0"/>
                        </a:rPr>
                        <a:t> </a:t>
                      </a:r>
                      <a:r>
                        <a:rPr kumimoji="0" lang="en-US" sz="1000" b="1" i="0" u="none" strike="noStrike" cap="none" normalizeH="0" baseline="0" dirty="0" smtClean="0">
                          <a:ln>
                            <a:noFill/>
                          </a:ln>
                          <a:solidFill>
                            <a:schemeClr val="tx1"/>
                          </a:solidFill>
                          <a:effectLst/>
                          <a:latin typeface="Arial" charset="0"/>
                          <a:cs typeface="Arial" charset="0"/>
                        </a:rPr>
                        <a:t> </a:t>
                      </a:r>
                      <a:r>
                        <a:rPr kumimoji="0" lang="en-US" sz="1000" b="1" i="0" u="none" strike="noStrike" cap="none" normalizeH="0" baseline="0" dirty="0" err="1" smtClean="0">
                          <a:ln>
                            <a:noFill/>
                          </a:ln>
                          <a:solidFill>
                            <a:schemeClr val="tx1"/>
                          </a:solidFill>
                          <a:effectLst/>
                          <a:latin typeface="Arial" charset="0"/>
                          <a:cs typeface="Arial" charset="0"/>
                        </a:rPr>
                        <a:t>tipusa</a:t>
                      </a:r>
                      <a:endParaRPr kumimoji="0" lang="en-US" sz="18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Pályázó</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Kért támogatás</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Megítélt támogatás</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1"/>
                          </a:solidFill>
                          <a:effectLst/>
                          <a:latin typeface="Arial" charset="0"/>
                          <a:cs typeface="Arial" charset="0"/>
                        </a:rPr>
                        <a:t>TVNT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Genezius</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570 000,0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300 000,0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Pro Urbe</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799 000,0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700 000,0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dirty="0" smtClean="0">
                          <a:ln>
                            <a:noFill/>
                          </a:ln>
                          <a:solidFill>
                            <a:schemeClr val="tx1"/>
                          </a:solidFill>
                          <a:effectLst/>
                          <a:latin typeface="Arial" charset="0"/>
                          <a:cs typeface="Arial" charset="0"/>
                        </a:rPr>
                        <a:t> </a:t>
                      </a:r>
                      <a:endParaRPr kumimoji="0" lang="en-US" sz="18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Heltai Gáspár Könyvtári Alapítvány</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5 000 000,0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800 000,0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6713">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400" b="1" i="1" u="none" strike="noStrike" cap="none" normalizeH="0" baseline="0" smtClean="0">
                          <a:ln>
                            <a:noFill/>
                          </a:ln>
                          <a:solidFill>
                            <a:schemeClr val="tx1"/>
                          </a:solidFill>
                          <a:effectLst/>
                          <a:latin typeface="Arial"/>
                          <a:cs typeface="Times New Roman" pitchFamily="18"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Kolozsvát Társaság</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685 000,0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300 000,0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9275">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200" b="1" i="1" u="none" strike="noStrike" cap="none" normalizeH="0" baseline="0" smtClean="0">
                          <a:ln>
                            <a:noFill/>
                          </a:ln>
                          <a:solidFill>
                            <a:schemeClr val="tx1"/>
                          </a:solidFill>
                          <a:effectLst/>
                          <a:latin typeface="Arial"/>
                          <a:cs typeface="Times New Roman" pitchFamily="18"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hu-HU" sz="1200" b="1" i="0" u="none" strike="noStrike" cap="none" normalizeH="0" baseline="0" dirty="0" smtClean="0">
                          <a:ln>
                            <a:noFill/>
                          </a:ln>
                          <a:solidFill>
                            <a:schemeClr val="tx1"/>
                          </a:solidFill>
                          <a:effectLst/>
                          <a:latin typeface="Times New Roman" pitchFamily="18" charset="0"/>
                          <a:cs typeface="Times New Roman" pitchFamily="18" charset="0"/>
                        </a:rPr>
                        <a:t>KOLOZSI GAZD</a:t>
                      </a:r>
                      <a:r>
                        <a:rPr kumimoji="0" lang="hu-HU" sz="1200" b="1" i="0" u="none" strike="noStrike" cap="none" normalizeH="0" baseline="0" dirty="0" smtClean="0">
                          <a:ln>
                            <a:noFill/>
                          </a:ln>
                          <a:solidFill>
                            <a:schemeClr val="tx1"/>
                          </a:solidFill>
                          <a:effectLst/>
                          <a:latin typeface="Arial"/>
                          <a:cs typeface="Times New Roman" pitchFamily="18" charset="0"/>
                        </a:rPr>
                        <a:t>Á</a:t>
                      </a:r>
                      <a:r>
                        <a:rPr kumimoji="0" lang="hu-HU" sz="1200" b="1" i="0" u="none" strike="noStrike" cap="none" normalizeH="0" baseline="0" dirty="0" smtClean="0">
                          <a:ln>
                            <a:noFill/>
                          </a:ln>
                          <a:solidFill>
                            <a:schemeClr val="tx1"/>
                          </a:solidFill>
                          <a:effectLst/>
                          <a:latin typeface="Times New Roman" pitchFamily="18" charset="0"/>
                          <a:cs typeface="Times New Roman" pitchFamily="18" charset="0"/>
                        </a:rPr>
                        <a:t>LKOD</a:t>
                      </a:r>
                      <a:r>
                        <a:rPr kumimoji="0" lang="hu-HU" sz="1200" b="1" i="0" u="none" strike="noStrike" cap="none" normalizeH="0" baseline="0" dirty="0" smtClean="0">
                          <a:ln>
                            <a:noFill/>
                          </a:ln>
                          <a:solidFill>
                            <a:schemeClr val="tx1"/>
                          </a:solidFill>
                          <a:effectLst/>
                          <a:latin typeface="Arial"/>
                          <a:cs typeface="Times New Roman" pitchFamily="18" charset="0"/>
                        </a:rPr>
                        <a:t>Ó</a:t>
                      </a:r>
                      <a:r>
                        <a:rPr kumimoji="0" lang="hu-HU" sz="1200" b="1" i="0" u="none" strike="noStrike" cap="none" normalizeH="0" baseline="0" dirty="0" smtClean="0">
                          <a:ln>
                            <a:noFill/>
                          </a:ln>
                          <a:solidFill>
                            <a:schemeClr val="tx1"/>
                          </a:solidFill>
                          <a:effectLst/>
                          <a:latin typeface="Times New Roman" pitchFamily="18" charset="0"/>
                          <a:cs typeface="Times New Roman" pitchFamily="18" charset="0"/>
                        </a:rPr>
                        <a:t>K EGYES</a:t>
                      </a:r>
                      <a:r>
                        <a:rPr kumimoji="0" lang="hu-HU" sz="1200" b="1" i="0" u="none" strike="noStrike" cap="none" normalizeH="0" baseline="0" dirty="0" smtClean="0">
                          <a:ln>
                            <a:noFill/>
                          </a:ln>
                          <a:solidFill>
                            <a:schemeClr val="tx1"/>
                          </a:solidFill>
                          <a:effectLst/>
                          <a:latin typeface="Arial"/>
                          <a:cs typeface="Times New Roman" pitchFamily="18" charset="0"/>
                        </a:rPr>
                        <a:t>Ü</a:t>
                      </a:r>
                      <a:r>
                        <a:rPr kumimoji="0" lang="hu-HU" sz="1200" b="1" i="0" u="none" strike="noStrike" cap="none" normalizeH="0" baseline="0" dirty="0" smtClean="0">
                          <a:ln>
                            <a:noFill/>
                          </a:ln>
                          <a:solidFill>
                            <a:schemeClr val="tx1"/>
                          </a:solidFill>
                          <a:effectLst/>
                          <a:latin typeface="Times New Roman" pitchFamily="18" charset="0"/>
                          <a:cs typeface="Times New Roman" pitchFamily="18" charset="0"/>
                        </a:rPr>
                        <a:t>LETE</a:t>
                      </a:r>
                      <a:endParaRPr kumimoji="0" lang="hu-HU" sz="18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1 200 000,0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800 000,0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Heltai ECOTOUR Kft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950 000,0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500 000,0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613">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200" b="1" i="1" u="none" strike="noStrike" cap="none" normalizeH="0" baseline="0" smtClean="0">
                          <a:ln>
                            <a:noFill/>
                          </a:ln>
                          <a:solidFill>
                            <a:schemeClr val="tx1"/>
                          </a:solidFill>
                          <a:effectLst/>
                          <a:latin typeface="Arial"/>
                          <a:cs typeface="Times New Roman" pitchFamily="18"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hu-HU" sz="1200" b="1" i="0" u="none" strike="noStrike" cap="none" normalizeH="0" baseline="0" smtClean="0">
                          <a:ln>
                            <a:noFill/>
                          </a:ln>
                          <a:solidFill>
                            <a:schemeClr val="tx1"/>
                          </a:solidFill>
                          <a:effectLst/>
                          <a:latin typeface="Times New Roman" pitchFamily="18" charset="0"/>
                          <a:cs typeface="Times New Roman" pitchFamily="18" charset="0"/>
                        </a:rPr>
                        <a:t>Figura T</a:t>
                      </a:r>
                      <a:r>
                        <a:rPr kumimoji="0" lang="hu-HU" sz="1200" b="1" i="0" u="none" strike="noStrike" cap="none" normalizeH="0" baseline="0" smtClean="0">
                          <a:ln>
                            <a:noFill/>
                          </a:ln>
                          <a:solidFill>
                            <a:schemeClr val="tx1"/>
                          </a:solidFill>
                          <a:effectLst/>
                          <a:latin typeface="Arial"/>
                          <a:cs typeface="Times New Roman" pitchFamily="18" charset="0"/>
                        </a:rPr>
                        <a:t>á</a:t>
                      </a:r>
                      <a:r>
                        <a:rPr kumimoji="0" lang="hu-HU" sz="1200" b="1" i="0" u="none" strike="noStrike" cap="none" normalizeH="0" baseline="0" smtClean="0">
                          <a:ln>
                            <a:noFill/>
                          </a:ln>
                          <a:solidFill>
                            <a:schemeClr val="tx1"/>
                          </a:solidFill>
                          <a:effectLst/>
                          <a:latin typeface="Times New Roman" pitchFamily="18" charset="0"/>
                          <a:cs typeface="Times New Roman" pitchFamily="18" charset="0"/>
                        </a:rPr>
                        <a:t>rsas</a:t>
                      </a:r>
                      <a:r>
                        <a:rPr kumimoji="0" lang="hu-HU" sz="1200" b="1" i="0" u="none" strike="noStrike" cap="none" normalizeH="0" baseline="0" smtClean="0">
                          <a:ln>
                            <a:noFill/>
                          </a:ln>
                          <a:solidFill>
                            <a:schemeClr val="tx1"/>
                          </a:solidFill>
                          <a:effectLst/>
                          <a:latin typeface="Arial"/>
                          <a:cs typeface="Times New Roman" pitchFamily="18" charset="0"/>
                        </a:rPr>
                        <a:t>á</a:t>
                      </a:r>
                      <a:r>
                        <a:rPr kumimoji="0" lang="hu-HU" sz="1200" b="1" i="0" u="none" strike="noStrike" cap="none" normalizeH="0" baseline="0" smtClean="0">
                          <a:ln>
                            <a:noFill/>
                          </a:ln>
                          <a:solidFill>
                            <a:schemeClr val="tx1"/>
                          </a:solidFill>
                          <a:effectLst/>
                          <a:latin typeface="Times New Roman" pitchFamily="18" charset="0"/>
                          <a:cs typeface="Times New Roman" pitchFamily="18" charset="0"/>
                        </a:rPr>
                        <a:t>g</a:t>
                      </a:r>
                      <a:endParaRPr kumimoji="0" lang="hu-HU"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5 000 000,0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500 000,0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Gyergyói Müvelődési Központ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1 870 000,0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800 000,0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1"/>
                          </a:solidFill>
                          <a:effectLst/>
                          <a:latin typeface="Arial" charset="0"/>
                          <a:cs typeface="Arial" charset="0"/>
                        </a:rPr>
                        <a:t>Összesen TVNT: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16 074 000,0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4 700 000,0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1"/>
                          </a:solidFill>
                          <a:effectLst/>
                          <a:latin typeface="Arial" charset="0"/>
                          <a:cs typeface="Arial" charset="0"/>
                        </a:rPr>
                        <a:t>SVNT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Korunk Baráti Társaság</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10 526 000,0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4 000 000,0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Szabadság Kft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29 404 000,0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3 000 000,0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0525">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Romániai Magyar Közgazdász Társaság</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14 520 000,0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1"/>
                          </a:solidFill>
                          <a:effectLst/>
                          <a:latin typeface="Arial" charset="0"/>
                          <a:cs typeface="Arial" charset="0"/>
                        </a:rPr>
                        <a:t>Összesen SVNT: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54 450 000,0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7 000 000,0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C2E0C2"/>
        </a:solidFill>
        <a:effectLst/>
      </p:bgPr>
    </p:bg>
    <p:spTree>
      <p:nvGrpSpPr>
        <p:cNvPr id="1" name=""/>
        <p:cNvGrpSpPr/>
        <p:nvPr/>
      </p:nvGrpSpPr>
      <p:grpSpPr>
        <a:xfrm>
          <a:off x="0" y="0"/>
          <a:ext cx="0" cy="0"/>
          <a:chOff x="0" y="0"/>
          <a:chExt cx="0" cy="0"/>
        </a:xfrm>
      </p:grpSpPr>
      <p:sp>
        <p:nvSpPr>
          <p:cNvPr id="16386" name="AutoShape 2"/>
          <p:cNvSpPr>
            <a:spLocks noGrp="1" noChangeArrowheads="1"/>
          </p:cNvSpPr>
          <p:nvPr>
            <p:ph type="title"/>
          </p:nvPr>
        </p:nvSpPr>
        <p:spPr/>
        <p:txBody>
          <a:bodyPr/>
          <a:lstStyle/>
          <a:p>
            <a:r>
              <a:rPr lang="hu-HU" sz="2800" smtClean="0"/>
              <a:t>Az RPVSZ által 2010-ben kezelt Corvinus pályázatok</a:t>
            </a:r>
            <a:endParaRPr lang="en-US" sz="2800" smtClean="0"/>
          </a:p>
        </p:txBody>
      </p:sp>
      <p:graphicFrame>
        <p:nvGraphicFramePr>
          <p:cNvPr id="64657" name="Group 145"/>
          <p:cNvGraphicFramePr>
            <a:graphicFrameLocks noGrp="1"/>
          </p:cNvGraphicFramePr>
          <p:nvPr>
            <p:ph idx="1"/>
          </p:nvPr>
        </p:nvGraphicFramePr>
        <p:xfrm>
          <a:off x="838200" y="2362200"/>
          <a:ext cx="7693025" cy="1858965"/>
        </p:xfrm>
        <a:graphic>
          <a:graphicData uri="http://schemas.openxmlformats.org/drawingml/2006/table">
            <a:tbl>
              <a:tblPr/>
              <a:tblGrid>
                <a:gridCol w="1573213"/>
                <a:gridCol w="2906712"/>
                <a:gridCol w="1508125"/>
                <a:gridCol w="1704975"/>
              </a:tblGrid>
              <a:tr h="45402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Pályázat </a:t>
                      </a:r>
                      <a:r>
                        <a:rPr kumimoji="0" lang="en-US" sz="1000" b="1" i="0" u="none" strike="noStrike" cap="none" normalizeH="0" baseline="0" dirty="0" err="1" smtClean="0">
                          <a:ln>
                            <a:noFill/>
                          </a:ln>
                          <a:solidFill>
                            <a:schemeClr val="tx1"/>
                          </a:solidFill>
                          <a:effectLst/>
                          <a:latin typeface="Arial" charset="0"/>
                          <a:cs typeface="Arial" charset="0"/>
                        </a:rPr>
                        <a:t>tipusa</a:t>
                      </a:r>
                      <a:endParaRPr kumimoji="0" lang="en-US" sz="18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Pályázó</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Kért támogatás</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Megítélt támogatás</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1"/>
                          </a:solidFill>
                          <a:effectLst/>
                          <a:latin typeface="Arial" charset="0"/>
                          <a:cs typeface="Arial" charset="0"/>
                        </a:rPr>
                        <a:t>TFTK</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Salix Green KFT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1 000 000,0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Nextpetra KFT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995 520,0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hu-HU" sz="1000" b="1" i="0" u="none" strike="noStrike" cap="none" normalizeH="0" baseline="0" smtClean="0">
                          <a:ln>
                            <a:noFill/>
                          </a:ln>
                          <a:solidFill>
                            <a:schemeClr val="tx1"/>
                          </a:solidFill>
                          <a:effectLst/>
                          <a:latin typeface="Arial" charset="0"/>
                          <a:cs typeface="Arial" charset="0"/>
                        </a:rPr>
                        <a:t>BW Photo&amp;CO</a:t>
                      </a:r>
                      <a:endParaRPr kumimoji="0" lang="hu-HU"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1 000 000,0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0988">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1"/>
                          </a:solidFill>
                          <a:effectLst/>
                          <a:latin typeface="Arial" charset="0"/>
                          <a:cs typeface="Arial" charset="0"/>
                        </a:rPr>
                        <a:t>Összesen TFTK:</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2 995 520,0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6424" name="Text Box 147"/>
          <p:cNvSpPr txBox="1">
            <a:spLocks noChangeArrowheads="1"/>
          </p:cNvSpPr>
          <p:nvPr/>
        </p:nvSpPr>
        <p:spPr bwMode="auto">
          <a:xfrm>
            <a:off x="827088" y="4868863"/>
            <a:ext cx="7416800" cy="1190625"/>
          </a:xfrm>
          <a:prstGeom prst="rect">
            <a:avLst/>
          </a:prstGeom>
          <a:noFill/>
          <a:ln w="9525">
            <a:noFill/>
            <a:miter lim="800000"/>
            <a:headEnd/>
            <a:tailEnd/>
          </a:ln>
        </p:spPr>
        <p:txBody>
          <a:bodyPr>
            <a:spAutoFit/>
          </a:bodyPr>
          <a:lstStyle/>
          <a:p>
            <a:r>
              <a:rPr lang="hu-HU" dirty="0"/>
              <a:t>2010 folyamán összesen </a:t>
            </a:r>
            <a:r>
              <a:rPr lang="hu-HU" b="1" dirty="0"/>
              <a:t>73 519 520,00 HUF</a:t>
            </a:r>
            <a:r>
              <a:rPr lang="hu-HU" dirty="0"/>
              <a:t> étékben nyújtottunk be </a:t>
            </a:r>
          </a:p>
          <a:p>
            <a:r>
              <a:rPr lang="hu-HU" dirty="0"/>
              <a:t>pályázatokat, amiből </a:t>
            </a:r>
            <a:r>
              <a:rPr lang="hu-HU" b="1" dirty="0"/>
              <a:t>11 700 000,00</a:t>
            </a:r>
            <a:r>
              <a:rPr lang="hu-HU" dirty="0"/>
              <a:t> </a:t>
            </a:r>
            <a:r>
              <a:rPr lang="hu-HU" b="1" dirty="0"/>
              <a:t>HUF </a:t>
            </a:r>
            <a:r>
              <a:rPr lang="hu-HU" dirty="0"/>
              <a:t>támogatást ítéltek meg a rendelkezésre álló alapok szerint.</a:t>
            </a:r>
          </a:p>
          <a:p>
            <a:r>
              <a:rPr lang="hu-HU" dirty="0"/>
              <a:t>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p:cNvSpPr>
            <a:spLocks noGrp="1" noChangeArrowheads="1"/>
          </p:cNvSpPr>
          <p:nvPr>
            <p:ph type="title"/>
          </p:nvPr>
        </p:nvSpPr>
        <p:spPr/>
        <p:txBody>
          <a:bodyPr/>
          <a:lstStyle/>
          <a:p>
            <a:pPr algn="ctr"/>
            <a:r>
              <a:rPr lang="en-US" smtClean="0"/>
              <a:t>2009-2010 K</a:t>
            </a:r>
            <a:r>
              <a:rPr lang="hu-HU" smtClean="0"/>
              <a:t>öltségek </a:t>
            </a:r>
            <a:r>
              <a:rPr lang="en-US" smtClean="0"/>
              <a:t>– </a:t>
            </a:r>
            <a:r>
              <a:rPr lang="hu-HU" smtClean="0"/>
              <a:t>bevételek</a:t>
            </a:r>
          </a:p>
        </p:txBody>
      </p:sp>
      <p:sp>
        <p:nvSpPr>
          <p:cNvPr id="17411" name="Rectangle 5"/>
          <p:cNvSpPr>
            <a:spLocks noGrp="1" noChangeArrowheads="1"/>
          </p:cNvSpPr>
          <p:nvPr>
            <p:ph type="body" idx="1"/>
          </p:nvPr>
        </p:nvSpPr>
        <p:spPr/>
        <p:txBody>
          <a:bodyPr/>
          <a:lstStyle/>
          <a:p>
            <a:pPr fontAlgn="b">
              <a:spcBef>
                <a:spcPct val="0"/>
              </a:spcBef>
              <a:buClrTx/>
              <a:buSzTx/>
              <a:buFontTx/>
              <a:buNone/>
            </a:pPr>
            <a:endParaRPr lang="hu-HU" sz="1600" b="1" dirty="0" smtClean="0">
              <a:cs typeface="Arial" charset="0"/>
            </a:endParaRPr>
          </a:p>
          <a:p>
            <a:pPr fontAlgn="b">
              <a:spcBef>
                <a:spcPct val="0"/>
              </a:spcBef>
              <a:buClrTx/>
              <a:buSzTx/>
              <a:buFontTx/>
              <a:buNone/>
            </a:pPr>
            <a:endParaRPr lang="hu-HU" sz="1600" b="1" dirty="0" smtClean="0">
              <a:cs typeface="Arial" charset="0"/>
            </a:endParaRPr>
          </a:p>
          <a:p>
            <a:pPr fontAlgn="b">
              <a:spcBef>
                <a:spcPct val="0"/>
              </a:spcBef>
              <a:buClrTx/>
              <a:buSzTx/>
              <a:buFontTx/>
              <a:buNone/>
            </a:pPr>
            <a:r>
              <a:rPr lang="hu-HU" sz="1600" b="1" dirty="0" smtClean="0">
                <a:cs typeface="Arial" charset="0"/>
              </a:rPr>
              <a:t>	Költségek 2009	                              46009 RON</a:t>
            </a:r>
          </a:p>
          <a:p>
            <a:pPr fontAlgn="b">
              <a:spcBef>
                <a:spcPct val="0"/>
              </a:spcBef>
              <a:buClrTx/>
              <a:buSzTx/>
              <a:buFontTx/>
              <a:buNone/>
            </a:pPr>
            <a:r>
              <a:rPr lang="hu-HU" sz="1600" b="1" dirty="0" smtClean="0">
                <a:cs typeface="Arial" charset="0"/>
              </a:rPr>
              <a:t>	Bevételek 2009		              46399 RON</a:t>
            </a:r>
          </a:p>
          <a:p>
            <a:pPr fontAlgn="b">
              <a:spcBef>
                <a:spcPct val="0"/>
              </a:spcBef>
              <a:buClrTx/>
              <a:buSzTx/>
              <a:buFontTx/>
              <a:buNone/>
            </a:pPr>
            <a:endParaRPr lang="hu-HU" sz="1600" b="1" dirty="0" smtClean="0">
              <a:cs typeface="Arial" charset="0"/>
            </a:endParaRPr>
          </a:p>
          <a:p>
            <a:pPr fontAlgn="b">
              <a:spcBef>
                <a:spcPct val="0"/>
              </a:spcBef>
              <a:buClrTx/>
              <a:buSzTx/>
              <a:buFontTx/>
              <a:buNone/>
            </a:pPr>
            <a:r>
              <a:rPr lang="hu-HU" sz="1600" b="1" dirty="0" smtClean="0">
                <a:cs typeface="Arial" charset="0"/>
              </a:rPr>
              <a:t>	Eredmény  2009                                 390 RON                                    </a:t>
            </a:r>
          </a:p>
          <a:p>
            <a:pPr fontAlgn="b">
              <a:spcBef>
                <a:spcPct val="0"/>
              </a:spcBef>
              <a:buClrTx/>
              <a:buSzTx/>
              <a:buFontTx/>
              <a:buNone/>
            </a:pPr>
            <a:endParaRPr lang="hu-HU" sz="1600" b="1" dirty="0" smtClean="0">
              <a:cs typeface="Arial" charset="0"/>
            </a:endParaRPr>
          </a:p>
          <a:p>
            <a:pPr fontAlgn="b">
              <a:spcBef>
                <a:spcPct val="0"/>
              </a:spcBef>
              <a:buClrTx/>
              <a:buSzTx/>
              <a:buFontTx/>
              <a:buNone/>
            </a:pPr>
            <a:endParaRPr lang="hu-HU" sz="1600" b="1" dirty="0" smtClean="0">
              <a:cs typeface="Arial" charset="0"/>
            </a:endParaRPr>
          </a:p>
          <a:p>
            <a:pPr fontAlgn="b">
              <a:spcBef>
                <a:spcPct val="0"/>
              </a:spcBef>
              <a:buClrTx/>
              <a:buSzTx/>
              <a:buFontTx/>
              <a:buNone/>
            </a:pPr>
            <a:r>
              <a:rPr lang="hu-HU" sz="1600" b="1" dirty="0" smtClean="0">
                <a:cs typeface="Arial" charset="0"/>
              </a:rPr>
              <a:t>	Költségek 2010                               33166 RON</a:t>
            </a:r>
          </a:p>
          <a:p>
            <a:pPr fontAlgn="b">
              <a:spcBef>
                <a:spcPct val="0"/>
              </a:spcBef>
              <a:buClrTx/>
              <a:buSzTx/>
              <a:buFontTx/>
              <a:buNone/>
            </a:pPr>
            <a:r>
              <a:rPr lang="hu-HU" sz="1600" b="1" dirty="0" smtClean="0">
                <a:cs typeface="Arial" charset="0"/>
              </a:rPr>
              <a:t>	Bevételek 2010                                21410 RON</a:t>
            </a:r>
          </a:p>
          <a:p>
            <a:pPr fontAlgn="b">
              <a:spcBef>
                <a:spcPct val="0"/>
              </a:spcBef>
              <a:buClrTx/>
              <a:buSzTx/>
              <a:buFontTx/>
              <a:buNone/>
            </a:pPr>
            <a:endParaRPr lang="hu-HU" sz="1600" b="1" dirty="0" smtClean="0">
              <a:cs typeface="Arial" charset="0"/>
            </a:endParaRPr>
          </a:p>
          <a:p>
            <a:pPr fontAlgn="b">
              <a:spcBef>
                <a:spcPct val="0"/>
              </a:spcBef>
              <a:buClrTx/>
              <a:buSzTx/>
              <a:buFontTx/>
              <a:buNone/>
            </a:pPr>
            <a:r>
              <a:rPr lang="hu-HU" sz="1600" b="1" dirty="0" smtClean="0">
                <a:cs typeface="Arial" charset="0"/>
              </a:rPr>
              <a:t>	Deficit  2010                                     11756 RON</a:t>
            </a:r>
          </a:p>
          <a:p>
            <a:pPr fontAlgn="b">
              <a:spcBef>
                <a:spcPct val="0"/>
              </a:spcBef>
              <a:buClrTx/>
              <a:buSzTx/>
              <a:buFontTx/>
              <a:buNone/>
            </a:pPr>
            <a:endParaRPr lang="hu-HU" sz="1600" b="1" dirty="0" smtClean="0">
              <a:cs typeface="Arial" charset="0"/>
            </a:endParaRPr>
          </a:p>
        </p:txBody>
      </p:sp>
      <p:pic>
        <p:nvPicPr>
          <p:cNvPr id="17412" name="Picture 4" descr="D:\Balatonlele\DSCN7198.JPG"/>
          <p:cNvPicPr>
            <a:picLocks noChangeAspect="1" noChangeArrowheads="1"/>
          </p:cNvPicPr>
          <p:nvPr/>
        </p:nvPicPr>
        <p:blipFill>
          <a:blip r:embed="rId3" cstate="print"/>
          <a:srcRect/>
          <a:stretch>
            <a:fillRect/>
          </a:stretch>
        </p:blipFill>
        <p:spPr bwMode="auto">
          <a:xfrm>
            <a:off x="6732588" y="2781300"/>
            <a:ext cx="2232025" cy="366395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ím 1"/>
          <p:cNvSpPr>
            <a:spLocks noGrp="1"/>
          </p:cNvSpPr>
          <p:nvPr>
            <p:ph type="title" idx="4294967295"/>
          </p:nvPr>
        </p:nvSpPr>
        <p:spPr>
          <a:xfrm>
            <a:off x="1068388" y="476250"/>
            <a:ext cx="8075612" cy="360363"/>
          </a:xfrm>
        </p:spPr>
        <p:txBody>
          <a:bodyPr/>
          <a:lstStyle/>
          <a:p>
            <a:pPr algn="ctr"/>
            <a:r>
              <a:rPr lang="hu-HU" sz="3200" smtClean="0">
                <a:solidFill>
                  <a:schemeClr val="accent2"/>
                </a:solidFill>
              </a:rPr>
              <a:t>Magyarország és a Régió</a:t>
            </a:r>
          </a:p>
        </p:txBody>
      </p:sp>
      <p:sp>
        <p:nvSpPr>
          <p:cNvPr id="18435" name="Dreptunghi 5"/>
          <p:cNvSpPr>
            <a:spLocks noChangeArrowheads="1"/>
          </p:cNvSpPr>
          <p:nvPr/>
        </p:nvSpPr>
        <p:spPr bwMode="auto">
          <a:xfrm>
            <a:off x="179388" y="1052513"/>
            <a:ext cx="8280400" cy="4981575"/>
          </a:xfrm>
          <a:prstGeom prst="rect">
            <a:avLst/>
          </a:prstGeom>
          <a:noFill/>
          <a:ln w="9525">
            <a:noFill/>
            <a:miter lim="800000"/>
            <a:headEnd/>
            <a:tailEnd/>
          </a:ln>
        </p:spPr>
        <p:txBody>
          <a:bodyPr>
            <a:spAutoFit/>
          </a:bodyPr>
          <a:lstStyle/>
          <a:p>
            <a:pPr>
              <a:buFont typeface="Arial" charset="0"/>
              <a:buChar char="•"/>
            </a:pPr>
            <a:r>
              <a:rPr lang="hu-HU" sz="1600"/>
              <a:t> Kölcsönösen egymás 10 legfontosabb külkereskedelmi partnereinek rangsorában vagyunk</a:t>
            </a:r>
          </a:p>
          <a:p>
            <a:pPr>
              <a:buFont typeface="Arial" charset="0"/>
              <a:buChar char="•"/>
            </a:pPr>
            <a:r>
              <a:rPr lang="hu-HU" sz="1600"/>
              <a:t> Jelentősek a befektetési kapcsolataink</a:t>
            </a:r>
          </a:p>
          <a:p>
            <a:pPr>
              <a:buFont typeface="Arial" charset="0"/>
              <a:buChar char="•"/>
            </a:pPr>
            <a:r>
              <a:rPr lang="hu-HU" sz="1600"/>
              <a:t> Számottevő még a kihasználatlan potenciál amit az is mutat, hogy a dinamikus növekedés az EU csatlakozás óta figyelhető meg</a:t>
            </a:r>
          </a:p>
          <a:p>
            <a:pPr>
              <a:buFont typeface="Arial" charset="0"/>
              <a:buChar char="•"/>
            </a:pPr>
            <a:r>
              <a:rPr lang="hu-HU" sz="1600">
                <a:cs typeface="Arial" charset="0"/>
              </a:rPr>
              <a:t> Az elmúlt években Magyarország valamint Szerbia, Horvátország, Szlovénia, Szlovákia, Románia viszonylatában mind az export, mind az import - a világgazdasági válságot követő, 2008-2009-es jelentős visszaesés időszakát leszámítva - alapvetően növekvő tendenciát mutat.</a:t>
            </a:r>
          </a:p>
          <a:p>
            <a:pPr>
              <a:buFont typeface="Arial" charset="0"/>
              <a:buChar char="•"/>
            </a:pPr>
            <a:r>
              <a:rPr lang="hu-HU" sz="1600">
                <a:cs typeface="Arial" charset="0"/>
              </a:rPr>
              <a:t> Az említett országokba irányuló magyar export értéke a 2007-es 69 milliárd euróról a következő évre 73 milliárdra nőtt, majd közel 20 százalékot visszaesve, 2009-ben 59 milliárd eurót tett ki.</a:t>
            </a:r>
          </a:p>
          <a:p>
            <a:pPr>
              <a:buFont typeface="Arial" charset="0"/>
              <a:buChar char="•"/>
            </a:pPr>
            <a:r>
              <a:rPr lang="hu-HU" sz="1600">
                <a:cs typeface="Arial" charset="0"/>
              </a:rPr>
              <a:t> 2008-2009-es viszonylatban a Magyarországra érkező román, horvát, szlovák import jelentősen, hozzávetőlegesen 10-27 százalékkal csökkent, míg a szerb csekély növekedést mutatott. </a:t>
            </a:r>
          </a:p>
          <a:p>
            <a:pPr>
              <a:buFont typeface="Arial" charset="0"/>
              <a:buChar char="•"/>
            </a:pPr>
            <a:r>
              <a:rPr lang="hu-HU" sz="1600">
                <a:cs typeface="Arial" charset="0"/>
              </a:rPr>
              <a:t> 2010-re a román import kiugróan, a szlovák enyhén nőtt, míg a horvát és szerb behozatal néhány százalékkal visszaesett az előző évhez képest.</a:t>
            </a:r>
          </a:p>
          <a:p>
            <a:pPr>
              <a:buFont typeface="Arial" charset="0"/>
              <a:buChar char="•"/>
            </a:pPr>
            <a:r>
              <a:rPr lang="hu-HU" sz="1600">
                <a:cs typeface="Arial" charset="0"/>
              </a:rPr>
              <a:t> A teljes kihelyezett magyar tőkeállomány 2008 végén megközelítette a 12 milliárd eurót. Délkelet-Európában, mely térség kiemelt célpontja a magyar tőkekihelyezésnek, nagy súllyal elsősorban a magyar nagyvállalatok vannak jelen.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C2E0C2"/>
        </a:solidFill>
        <a:effectLst/>
      </p:bgPr>
    </p:bg>
    <p:spTree>
      <p:nvGrpSpPr>
        <p:cNvPr id="1" name=""/>
        <p:cNvGrpSpPr/>
        <p:nvPr/>
      </p:nvGrpSpPr>
      <p:grpSpPr>
        <a:xfrm>
          <a:off x="0" y="0"/>
          <a:ext cx="0" cy="0"/>
          <a:chOff x="0" y="0"/>
          <a:chExt cx="0" cy="0"/>
        </a:xfrm>
      </p:grpSpPr>
      <p:sp>
        <p:nvSpPr>
          <p:cNvPr id="19458" name="Cím 1"/>
          <p:cNvSpPr>
            <a:spLocks noGrp="1"/>
          </p:cNvSpPr>
          <p:nvPr>
            <p:ph type="title"/>
          </p:nvPr>
        </p:nvSpPr>
        <p:spPr>
          <a:xfrm>
            <a:off x="468313" y="260350"/>
            <a:ext cx="8218487" cy="1223963"/>
          </a:xfrm>
        </p:spPr>
        <p:txBody>
          <a:bodyPr/>
          <a:lstStyle/>
          <a:p>
            <a:r>
              <a:rPr lang="hu-HU" sz="3200" smtClean="0">
                <a:solidFill>
                  <a:srgbClr val="A29061"/>
                </a:solidFill>
              </a:rPr>
              <a:t>RMDSZ  javaslat tartományi felosztásra </a:t>
            </a:r>
            <a:endParaRPr lang="hu-HU" sz="3200" smtClean="0"/>
          </a:p>
        </p:txBody>
      </p:sp>
      <p:pic>
        <p:nvPicPr>
          <p:cNvPr id="19459" name="Picture 40"/>
          <p:cNvPicPr>
            <a:picLocks noChangeAspect="1" noChangeArrowheads="1"/>
          </p:cNvPicPr>
          <p:nvPr/>
        </p:nvPicPr>
        <p:blipFill>
          <a:blip r:embed="rId3" cstate="print"/>
          <a:srcRect/>
          <a:stretch>
            <a:fillRect/>
          </a:stretch>
        </p:blipFill>
        <p:spPr bwMode="auto">
          <a:xfrm>
            <a:off x="215900" y="1628775"/>
            <a:ext cx="7404100" cy="4935538"/>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909" name="Group 429"/>
          <p:cNvGraphicFramePr>
            <a:graphicFrameLocks noGrp="1"/>
          </p:cNvGraphicFramePr>
          <p:nvPr/>
        </p:nvGraphicFramePr>
        <p:xfrm>
          <a:off x="323850" y="765175"/>
          <a:ext cx="8388350" cy="5821363"/>
        </p:xfrm>
        <a:graphic>
          <a:graphicData uri="http://schemas.openxmlformats.org/drawingml/2006/table">
            <a:tbl>
              <a:tblPr/>
              <a:tblGrid>
                <a:gridCol w="1814513"/>
                <a:gridCol w="966787"/>
                <a:gridCol w="1169988"/>
                <a:gridCol w="1150937"/>
                <a:gridCol w="1160463"/>
                <a:gridCol w="965200"/>
                <a:gridCol w="1160462"/>
              </a:tblGrid>
              <a:tr h="13112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600" b="1" i="0" u="none" strike="noStrike" cap="none" normalizeH="0" baseline="0" smtClean="0">
                          <a:ln>
                            <a:noFill/>
                          </a:ln>
                          <a:solidFill>
                            <a:srgbClr val="000000"/>
                          </a:solidFill>
                          <a:effectLst/>
                          <a:latin typeface="Arial" charset="0"/>
                          <a:cs typeface="Times New Roman" pitchFamily="18" charset="0"/>
                        </a:rPr>
                        <a:t>Erdélyi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hu-HU" sz="1600" b="1" i="0" u="none" strike="noStrike" cap="none" normalizeH="0" baseline="0" smtClean="0">
                        <a:ln>
                          <a:noFill/>
                        </a:ln>
                        <a:solidFill>
                          <a:srgbClr val="000000"/>
                        </a:solidFill>
                        <a:effectLst/>
                        <a:latin typeface="Arial"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Times New Roman" pitchFamily="18" charset="0"/>
                        </a:rPr>
                        <a:t>MEGYE NEVE</a:t>
                      </a:r>
                      <a:endParaRPr kumimoji="0" lang="hu-HU" sz="16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Aktív lak</a:t>
                      </a:r>
                      <a:r>
                        <a:rPr kumimoji="0" lang="hu-HU" sz="1200" b="1" i="0" u="none" strike="noStrike" cap="none" normalizeH="0" baseline="0" smtClean="0">
                          <a:ln>
                            <a:noFill/>
                          </a:ln>
                          <a:solidFill>
                            <a:srgbClr val="000000"/>
                          </a:solidFill>
                          <a:effectLst/>
                          <a:latin typeface="Arial" charset="0"/>
                          <a:cs typeface="Times New Roman" pitchFamily="18" charset="0"/>
                        </a:rPr>
                        <a:t>ó</a:t>
                      </a:r>
                      <a:r>
                        <a:rPr kumimoji="0" lang="en-US" sz="1200" b="1" i="0" u="none" strike="noStrike" cap="none" normalizeH="0" baseline="0" smtClean="0">
                          <a:ln>
                            <a:noFill/>
                          </a:ln>
                          <a:solidFill>
                            <a:srgbClr val="000000"/>
                          </a:solidFill>
                          <a:effectLst/>
                          <a:latin typeface="Arial" charset="0"/>
                          <a:cs typeface="Times New Roman" pitchFamily="18" charset="0"/>
                        </a:rPr>
                        <a:t>sok száma (ezer fő)</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Magyar nemzeti-ségű lakosok aránya a megyében</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   %</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Működő vállalkozá-sok száma</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Országos működő vállalkozá-sokhoz képesti arányuk</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   %</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1000 lakósra eső működő vállalkozás</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1000 aktiv lakósra eső működő vállalkozás</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Arad</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201.8</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12.5</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17011</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34.9</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84.2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Beszt.-Naszód</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151.7</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6.5</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8926</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27.3</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58.8</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Bihar</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285.5</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28.5</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22488</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3</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35.4</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78.8</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Brassó</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298.2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9.8</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24204</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3.2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37.7</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81.2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Fehér</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192.7</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6</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9999</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1.3</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24.1</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51.9</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Hargita</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149.7</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84.6</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8444</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1.1</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24.2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56.4</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Hunyad</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248.4</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6.1</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16581</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30.2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66.7</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Kolozs</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337.3</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19.8</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32419</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4.3</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44.1</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96.1</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Kovászna</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100.3</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75.2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6898</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0.9</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29.6</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68.9</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Krassó-Szörény</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167.1</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9901</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1.3</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26.3</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59.2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Maros</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265.7</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41.3</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17142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2.3</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28.2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64.5</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Mármaros</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244.2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10.2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21707</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2.9</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40.3</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88.8</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Szatmár</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178</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35</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12980</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1.7</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32.4</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72.9</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Szeben</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200.5</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4.2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13011</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1.7</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28.7</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64.9</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Szilágy</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114.5</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27.7</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5530</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0.7</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20.7</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48.3</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Temes</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327</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9.1</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24225</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3.2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34.6</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74.1</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37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1" u="none" strike="noStrike" cap="none" normalizeH="0" baseline="0" smtClean="0">
                          <a:ln>
                            <a:noFill/>
                          </a:ln>
                          <a:solidFill>
                            <a:srgbClr val="000000"/>
                          </a:solidFill>
                          <a:effectLst/>
                          <a:latin typeface="Calibri" pitchFamily="34" charset="0"/>
                          <a:cs typeface="Times New Roman" pitchFamily="18" charset="0"/>
                        </a:rPr>
                        <a:t>Összesen  erdélyi megyékben</a:t>
                      </a:r>
                      <a:endParaRPr kumimoji="0" lang="hu-HU" sz="1200" b="1" i="1" u="none" strike="noStrike" cap="none" normalizeH="0" baseline="0" smtClean="0">
                        <a:ln>
                          <a:noFill/>
                        </a:ln>
                        <a:solidFill>
                          <a:srgbClr val="000000"/>
                        </a:solidFill>
                        <a:effectLst/>
                        <a:latin typeface="Calibri" pitchFamily="34"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3462.6</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hu-HU" sz="1200" b="1" i="0" u="none" strike="noStrike" cap="none" normalizeH="0" baseline="0" smtClean="0">
                        <a:ln>
                          <a:noFill/>
                        </a:ln>
                        <a:solidFill>
                          <a:srgbClr val="000000"/>
                        </a:solidFill>
                        <a:effectLst/>
                        <a:latin typeface="Arial"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251466</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hu-HU" sz="1200" b="1" i="0" u="none" strike="noStrike" cap="none" normalizeH="0" baseline="0" smtClean="0">
                        <a:ln>
                          <a:noFill/>
                        </a:ln>
                        <a:solidFill>
                          <a:srgbClr val="000000"/>
                        </a:solidFill>
                        <a:effectLst/>
                        <a:latin typeface="Arial"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32.6</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72.6</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1" u="none" strike="noStrike" cap="none" normalizeH="0" baseline="0" smtClean="0">
                          <a:ln>
                            <a:noFill/>
                          </a:ln>
                          <a:solidFill>
                            <a:srgbClr val="000000"/>
                          </a:solidFill>
                          <a:effectLst/>
                          <a:latin typeface="Calibri" pitchFamily="34" charset="0"/>
                          <a:cs typeface="Times New Roman" pitchFamily="18" charset="0"/>
                        </a:rPr>
                        <a:t>Összesen  Romániában</a:t>
                      </a:r>
                      <a:endParaRPr kumimoji="0" lang="hu-HU" sz="1200" b="1" i="1" u="none" strike="noStrike" cap="none" normalizeH="0" baseline="0" smtClean="0">
                        <a:ln>
                          <a:noFill/>
                        </a:ln>
                        <a:solidFill>
                          <a:srgbClr val="000000"/>
                        </a:solidFill>
                        <a:effectLst/>
                        <a:latin typeface="Calibri" pitchFamily="34"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10465.5</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hu-HU" sz="1200" b="1" i="0" u="none" strike="noStrike" cap="none" normalizeH="0" baseline="0" smtClean="0">
                        <a:ln>
                          <a:noFill/>
                        </a:ln>
                        <a:solidFill>
                          <a:srgbClr val="000000"/>
                        </a:solidFill>
                        <a:effectLst/>
                        <a:latin typeface="Arial"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758914</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hu-HU" sz="1200" b="1" i="0" u="none" strike="noStrike" cap="none" normalizeH="0" baseline="0" smtClean="0">
                        <a:ln>
                          <a:noFill/>
                        </a:ln>
                        <a:solidFill>
                          <a:srgbClr val="000000"/>
                        </a:solidFill>
                        <a:effectLst/>
                        <a:latin typeface="Arial"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33.2</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pitchFamily="18" charset="0"/>
                        </a:rPr>
                        <a:t>72.5</a:t>
                      </a:r>
                      <a:endParaRPr kumimoji="0" lang="hu-HU"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17182" marR="17182"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Dreptunghi 1"/>
          <p:cNvSpPr>
            <a:spLocks noChangeArrowheads="1"/>
          </p:cNvSpPr>
          <p:nvPr/>
        </p:nvSpPr>
        <p:spPr bwMode="auto">
          <a:xfrm>
            <a:off x="250825" y="188913"/>
            <a:ext cx="8642350" cy="5921375"/>
          </a:xfrm>
          <a:prstGeom prst="rect">
            <a:avLst/>
          </a:prstGeom>
          <a:noFill/>
          <a:ln w="9525">
            <a:noFill/>
            <a:miter lim="800000"/>
            <a:headEnd/>
            <a:tailEnd/>
          </a:ln>
        </p:spPr>
        <p:txBody>
          <a:bodyPr>
            <a:spAutoFit/>
          </a:bodyPr>
          <a:lstStyle/>
          <a:p>
            <a:endParaRPr lang="hu-HU" sz="2000" b="1" i="1"/>
          </a:p>
          <a:p>
            <a:r>
              <a:rPr lang="en-US" sz="2000" b="1" i="1"/>
              <a:t>A </a:t>
            </a:r>
            <a:r>
              <a:rPr lang="hu-HU" sz="2000" b="1" i="1"/>
              <a:t>2002-es népszámlálási a</a:t>
            </a:r>
            <a:r>
              <a:rPr lang="en-US" sz="2000" b="1" i="1"/>
              <a:t>datok alapján néhány következtetést szeretnénk levonni:</a:t>
            </a:r>
            <a:endParaRPr lang="hu-HU" sz="2000" b="1" i="1"/>
          </a:p>
          <a:p>
            <a:endParaRPr lang="hu-HU" sz="2000" b="1" i="1"/>
          </a:p>
          <a:p>
            <a:r>
              <a:rPr lang="it-IT" sz="1400"/>
              <a:t>Rom</a:t>
            </a:r>
            <a:r>
              <a:rPr lang="hu-HU" sz="1400"/>
              <a:t>án</a:t>
            </a:r>
            <a:r>
              <a:rPr lang="it-IT" sz="1400"/>
              <a:t>: </a:t>
            </a:r>
            <a:r>
              <a:rPr lang="hu-HU" sz="1400"/>
              <a:t> </a:t>
            </a:r>
            <a:r>
              <a:rPr lang="it-IT" sz="1400"/>
              <a:t>19,399,597 </a:t>
            </a:r>
            <a:r>
              <a:rPr lang="hu-HU" sz="1400"/>
              <a:t>      </a:t>
            </a:r>
            <a:r>
              <a:rPr lang="it-IT" sz="1400"/>
              <a:t>89.47 % </a:t>
            </a:r>
            <a:endParaRPr lang="hu-HU" sz="1400"/>
          </a:p>
          <a:p>
            <a:r>
              <a:rPr lang="it-IT" sz="1400"/>
              <a:t>Mag</a:t>
            </a:r>
            <a:r>
              <a:rPr lang="hu-HU" sz="1400"/>
              <a:t>yar</a:t>
            </a:r>
            <a:r>
              <a:rPr lang="it-IT" sz="1400"/>
              <a:t>: 1,431,807 </a:t>
            </a:r>
            <a:r>
              <a:rPr lang="hu-HU" sz="1400"/>
              <a:t>           </a:t>
            </a:r>
            <a:r>
              <a:rPr lang="it-IT" sz="1400"/>
              <a:t>6.60 % </a:t>
            </a:r>
            <a:endParaRPr lang="hu-HU" sz="1400"/>
          </a:p>
          <a:p>
            <a:r>
              <a:rPr lang="it-IT" sz="1400"/>
              <a:t>Rom</a:t>
            </a:r>
            <a:r>
              <a:rPr lang="hu-HU" sz="1400"/>
              <a:t>a</a:t>
            </a:r>
            <a:r>
              <a:rPr lang="it-IT" sz="1400"/>
              <a:t>: </a:t>
            </a:r>
            <a:r>
              <a:rPr lang="hu-HU" sz="1400"/>
              <a:t>      </a:t>
            </a:r>
            <a:r>
              <a:rPr lang="it-IT" sz="1400"/>
              <a:t>535,140 </a:t>
            </a:r>
            <a:r>
              <a:rPr lang="hu-HU" sz="1400"/>
              <a:t>          </a:t>
            </a:r>
            <a:r>
              <a:rPr lang="it-IT" sz="1400"/>
              <a:t>2.46 %</a:t>
            </a:r>
            <a:endParaRPr lang="hu-HU" sz="1400" b="1"/>
          </a:p>
          <a:p>
            <a:endParaRPr lang="hu-HU" b="1"/>
          </a:p>
          <a:p>
            <a:pPr>
              <a:buFontTx/>
              <a:buChar char="-"/>
            </a:pPr>
            <a:r>
              <a:rPr lang="hu-HU" b="1"/>
              <a:t> </a:t>
            </a:r>
            <a:r>
              <a:rPr lang="en-US" sz="1600" b="1"/>
              <a:t>Az erdélyiek nem vállalkozóbb szellemüek mint az átlag romániai lakós</a:t>
            </a:r>
            <a:endParaRPr lang="hu-HU" sz="1600" b="1"/>
          </a:p>
          <a:p>
            <a:endParaRPr lang="hu-HU" sz="1600" b="1"/>
          </a:p>
          <a:p>
            <a:pPr>
              <a:buFontTx/>
              <a:buChar char="-"/>
            </a:pPr>
            <a:r>
              <a:rPr lang="hu-HU" sz="1600" b="1"/>
              <a:t> </a:t>
            </a:r>
            <a:r>
              <a:rPr lang="en-US" sz="1600" b="1"/>
              <a:t>Románia összterületén ezer lakósra 33,2 vállalkozás jut, ezer erdélyire 32,6</a:t>
            </a:r>
            <a:endParaRPr lang="hu-HU" sz="1600" b="1"/>
          </a:p>
          <a:p>
            <a:pPr>
              <a:buFontTx/>
              <a:buChar char="-"/>
            </a:pPr>
            <a:endParaRPr lang="hu-HU" sz="1600" b="1"/>
          </a:p>
          <a:p>
            <a:r>
              <a:rPr lang="en-US" sz="1600" b="1"/>
              <a:t>- A két többségi magyar lakosú megy</a:t>
            </a:r>
            <a:r>
              <a:rPr lang="hu-HU" sz="1600" b="1"/>
              <a:t>ékben </a:t>
            </a:r>
            <a:r>
              <a:rPr lang="en-US" sz="1600" b="1"/>
              <a:t> az ezer főre eső vállalkozasok tekintetében jócskán lemaradnak az átlagoktól,  </a:t>
            </a:r>
            <a:r>
              <a:rPr lang="hu-HU" sz="1600" b="1"/>
              <a:t>(</a:t>
            </a:r>
            <a:r>
              <a:rPr lang="en-US" sz="1600" b="1"/>
              <a:t> Hargita megyében ezer lakósra 24, 2 , Kovászna megyében  29,6  Maros megyében pedig 28,2 míg az  országos átlag 33,2. </a:t>
            </a:r>
            <a:r>
              <a:rPr lang="hu-HU" sz="1600" b="1"/>
              <a:t>)</a:t>
            </a:r>
          </a:p>
          <a:p>
            <a:endParaRPr lang="hu-HU" sz="1600" b="1"/>
          </a:p>
          <a:p>
            <a:r>
              <a:rPr lang="en-US" sz="1600" b="1"/>
              <a:t>Az  ezer aktív lakósra  jutó vállalkozások helyzete hasonló bitonyítékokkal szolgál, Hargita megye 56,6 vállalkozoval rendelkezik ezer lakosra, Kovászna megyében  68,9, Maros megyében pedig 64,5  vállalkozás jut  ezer aktív lakósra, az  országos átlag 72,5. </a:t>
            </a:r>
            <a:endParaRPr lang="hu-HU" sz="1600" b="1"/>
          </a:p>
          <a:p>
            <a:r>
              <a:rPr lang="en-US" sz="1600" b="1"/>
              <a:t>  </a:t>
            </a:r>
            <a:endParaRPr lang="hu-HU" sz="1600" b="1"/>
          </a:p>
          <a:p>
            <a:r>
              <a:rPr lang="en-US" sz="1600" b="1"/>
              <a:t>- A legtöbb aktív vállalkozást Kolozs, Mármaros, Arad, Brassó és Bihar megyék mondhatnak magukénak, ezekben a megyékben a magyar  lakósági arány nagyából 10 </a:t>
            </a:r>
            <a:r>
              <a:rPr lang="hu-HU" sz="1600" b="1"/>
              <a:t>é</a:t>
            </a:r>
            <a:r>
              <a:rPr lang="en-US" sz="1600" b="1"/>
              <a:t>s 30 % között mozog. 	</a:t>
            </a:r>
            <a:endParaRPr lang="hu-HU" sz="1600" b="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ím 1"/>
          <p:cNvSpPr>
            <a:spLocks noGrp="1"/>
          </p:cNvSpPr>
          <p:nvPr>
            <p:ph type="title"/>
          </p:nvPr>
        </p:nvSpPr>
        <p:spPr>
          <a:xfrm>
            <a:off x="684213" y="188913"/>
            <a:ext cx="8002587" cy="1152525"/>
          </a:xfrm>
        </p:spPr>
        <p:txBody>
          <a:bodyPr/>
          <a:lstStyle/>
          <a:p>
            <a:endParaRPr lang="hu-HU" sz="3200" smtClean="0"/>
          </a:p>
        </p:txBody>
      </p:sp>
      <p:pic>
        <p:nvPicPr>
          <p:cNvPr id="22531" name="Picture 2"/>
          <p:cNvPicPr>
            <a:picLocks noChangeAspect="1" noChangeArrowheads="1"/>
          </p:cNvPicPr>
          <p:nvPr/>
        </p:nvPicPr>
        <p:blipFill>
          <a:blip r:embed="rId3" cstate="print"/>
          <a:srcRect/>
          <a:stretch>
            <a:fillRect/>
          </a:stretch>
        </p:blipFill>
        <p:spPr bwMode="auto">
          <a:xfrm>
            <a:off x="0" y="0"/>
            <a:ext cx="9107488" cy="6831013"/>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Dreptunghi 4"/>
          <p:cNvSpPr>
            <a:spLocks noChangeArrowheads="1"/>
          </p:cNvSpPr>
          <p:nvPr/>
        </p:nvSpPr>
        <p:spPr bwMode="auto">
          <a:xfrm>
            <a:off x="323850" y="2636838"/>
            <a:ext cx="3816350" cy="3503612"/>
          </a:xfrm>
          <a:prstGeom prst="rect">
            <a:avLst/>
          </a:prstGeom>
          <a:noFill/>
          <a:ln w="9525">
            <a:noFill/>
            <a:miter lim="800000"/>
            <a:headEnd/>
            <a:tailEnd/>
          </a:ln>
        </p:spPr>
        <p:txBody>
          <a:bodyPr>
            <a:spAutoFit/>
          </a:bodyPr>
          <a:lstStyle/>
          <a:p>
            <a:pPr algn="ctr"/>
            <a:endParaRPr lang="hu-HU" altLang="en-US" sz="3200" b="1" i="1"/>
          </a:p>
          <a:p>
            <a:pPr algn="ctr"/>
            <a:r>
              <a:rPr lang="hu-HU" altLang="en-US" sz="3200" b="1" i="1"/>
              <a:t>Kö</a:t>
            </a:r>
            <a:r>
              <a:rPr lang="en-US" altLang="en-US" sz="3200" b="1" i="1"/>
              <a:t>s</a:t>
            </a:r>
            <a:r>
              <a:rPr lang="hu-HU" altLang="en-US" sz="3200" b="1" i="1"/>
              <a:t>zönöm a</a:t>
            </a:r>
          </a:p>
          <a:p>
            <a:pPr algn="ctr"/>
            <a:r>
              <a:rPr lang="hu-HU" altLang="en-US" sz="3200" b="1" i="1"/>
              <a:t> megtisztelő</a:t>
            </a:r>
          </a:p>
          <a:p>
            <a:pPr algn="ctr"/>
            <a:r>
              <a:rPr lang="hu-HU" altLang="en-US" sz="3200" b="1" i="1"/>
              <a:t> figyelmet</a:t>
            </a:r>
          </a:p>
          <a:p>
            <a:pPr algn="ctr"/>
            <a:endParaRPr lang="hu-HU" sz="3200" b="1" i="1"/>
          </a:p>
          <a:p>
            <a:endParaRPr lang="hu-HU" sz="3200" b="1" i="1"/>
          </a:p>
          <a:p>
            <a:endParaRPr lang="hu-HU" sz="3200" b="1"/>
          </a:p>
        </p:txBody>
      </p:sp>
      <p:pic>
        <p:nvPicPr>
          <p:cNvPr id="23555" name="Picture 5" descr="Logo RPVSZ"/>
          <p:cNvPicPr>
            <a:picLocks noChangeAspect="1" noChangeArrowheads="1"/>
          </p:cNvPicPr>
          <p:nvPr/>
        </p:nvPicPr>
        <p:blipFill>
          <a:blip r:embed="rId2" cstate="print"/>
          <a:srcRect/>
          <a:stretch>
            <a:fillRect/>
          </a:stretch>
        </p:blipFill>
        <p:spPr bwMode="auto">
          <a:xfrm>
            <a:off x="4572000" y="620713"/>
            <a:ext cx="4241800" cy="579755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Capsules">
  <a:themeElements>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Capsul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apsules">
  <a:themeElements>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2_Capsules">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ă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ă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810</TotalTime>
  <Words>1169</Words>
  <Application>Microsoft Office PowerPoint</Application>
  <PresentationFormat>Expunere pe ecran (4:3)</PresentationFormat>
  <Paragraphs>427</Paragraphs>
  <Slides>20</Slides>
  <Notes>17</Notes>
  <HiddenSlides>0</HiddenSlides>
  <MMClips>0</MMClips>
  <ScaleCrop>false</ScaleCrop>
  <HeadingPairs>
    <vt:vector size="4" baseType="variant">
      <vt:variant>
        <vt:lpstr>Temă</vt:lpstr>
      </vt:variant>
      <vt:variant>
        <vt:i4>2</vt:i4>
      </vt:variant>
      <vt:variant>
        <vt:lpstr>Titluri diapozitive</vt:lpstr>
      </vt:variant>
      <vt:variant>
        <vt:i4>20</vt:i4>
      </vt:variant>
    </vt:vector>
  </HeadingPairs>
  <TitlesOfParts>
    <vt:vector size="22" baseType="lpstr">
      <vt:lpstr>Capsules</vt:lpstr>
      <vt:lpstr>2_Capsules</vt:lpstr>
      <vt:lpstr>Kárpát-medencei vállakozásfejlesztési központok másfél évtizede</vt:lpstr>
      <vt:lpstr>Témák:</vt:lpstr>
      <vt:lpstr>2011-ben működő VFK-k a Kárpát-medencében</vt:lpstr>
      <vt:lpstr>Diapozitivul 4</vt:lpstr>
      <vt:lpstr>Diapozitivul 5</vt:lpstr>
      <vt:lpstr>Romániai Nemzeti Fejlesztési Terv prioritásai</vt:lpstr>
      <vt:lpstr>CORVINUS pályázatok 2010</vt:lpstr>
      <vt:lpstr>2010-ben kezelt CORVINUS pályázatok</vt:lpstr>
      <vt:lpstr>A Rajka Péter Vállalkozók Szövetsége 1995-2010 -ben</vt:lpstr>
      <vt:lpstr>Diapozitivul 10</vt:lpstr>
      <vt:lpstr>Az RPVSZ által 2009-ben kezelt Corvinus pályázatok</vt:lpstr>
      <vt:lpstr>Az RPVSZ által 2010-ben kezelt Corvinus pályázatok</vt:lpstr>
      <vt:lpstr>Az RPVSZ által 2010-ben kezelt Corvinus pályázatok</vt:lpstr>
      <vt:lpstr>2009-2010 Költségek – bevételek</vt:lpstr>
      <vt:lpstr>Magyarország és a Régió</vt:lpstr>
      <vt:lpstr>RMDSZ  javaslat tartományi felosztásra </vt:lpstr>
      <vt:lpstr>Diapozitivul 17</vt:lpstr>
      <vt:lpstr>Diapozitivul 18</vt:lpstr>
      <vt:lpstr>Diapozitivul 19</vt:lpstr>
      <vt:lpstr>Diapozitivul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CORVINUS Támogatásközvetítő ZRT pályázatai</dc:title>
  <dc:creator>Farkas Maria </dc:creator>
  <cp:lastModifiedBy>Farkas Maria</cp:lastModifiedBy>
  <cp:revision>130</cp:revision>
  <dcterms:created xsi:type="dcterms:W3CDTF">2009-11-23T07:13:50Z</dcterms:created>
  <dcterms:modified xsi:type="dcterms:W3CDTF">2011-06-29T13:34:49Z</dcterms:modified>
</cp:coreProperties>
</file>