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tiff" ContentType="image/tif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358" r:id="rId2"/>
    <p:sldId id="356" r:id="rId3"/>
    <p:sldId id="378" r:id="rId4"/>
    <p:sldId id="312" r:id="rId5"/>
    <p:sldId id="300" r:id="rId6"/>
    <p:sldId id="265" r:id="rId7"/>
    <p:sldId id="258" r:id="rId8"/>
    <p:sldId id="309" r:id="rId9"/>
    <p:sldId id="257" r:id="rId10"/>
    <p:sldId id="311" r:id="rId11"/>
    <p:sldId id="331" r:id="rId12"/>
    <p:sldId id="266" r:id="rId13"/>
    <p:sldId id="272" r:id="rId14"/>
    <p:sldId id="271" r:id="rId15"/>
    <p:sldId id="270" r:id="rId16"/>
    <p:sldId id="304" r:id="rId17"/>
    <p:sldId id="267" r:id="rId18"/>
    <p:sldId id="273" r:id="rId19"/>
    <p:sldId id="274" r:id="rId20"/>
    <p:sldId id="278" r:id="rId21"/>
    <p:sldId id="282" r:id="rId22"/>
    <p:sldId id="308" r:id="rId23"/>
    <p:sldId id="288" r:id="rId24"/>
    <p:sldId id="279" r:id="rId25"/>
    <p:sldId id="319" r:id="rId26"/>
    <p:sldId id="285" r:id="rId27"/>
    <p:sldId id="286" r:id="rId28"/>
    <p:sldId id="321" r:id="rId29"/>
    <p:sldId id="287" r:id="rId30"/>
    <p:sldId id="327" r:id="rId31"/>
    <p:sldId id="382" r:id="rId32"/>
    <p:sldId id="381" r:id="rId33"/>
    <p:sldId id="317" r:id="rId34"/>
    <p:sldId id="324" r:id="rId35"/>
    <p:sldId id="268" r:id="rId36"/>
    <p:sldId id="359" r:id="rId37"/>
    <p:sldId id="345" r:id="rId38"/>
    <p:sldId id="347" r:id="rId39"/>
    <p:sldId id="349" r:id="rId40"/>
    <p:sldId id="360" r:id="rId41"/>
    <p:sldId id="355" r:id="rId42"/>
    <p:sldId id="354" r:id="rId43"/>
    <p:sldId id="348" r:id="rId44"/>
    <p:sldId id="350" r:id="rId45"/>
    <p:sldId id="353" r:id="rId46"/>
    <p:sldId id="357" r:id="rId47"/>
    <p:sldId id="362" r:id="rId48"/>
    <p:sldId id="368" r:id="rId49"/>
    <p:sldId id="365" r:id="rId50"/>
    <p:sldId id="364" r:id="rId51"/>
    <p:sldId id="367" r:id="rId52"/>
    <p:sldId id="363" r:id="rId53"/>
    <p:sldId id="370" r:id="rId54"/>
    <p:sldId id="371" r:id="rId55"/>
    <p:sldId id="373" r:id="rId56"/>
    <p:sldId id="372" r:id="rId57"/>
    <p:sldId id="377" r:id="rId58"/>
    <p:sldId id="369" r:id="rId59"/>
    <p:sldId id="375" r:id="rId60"/>
    <p:sldId id="376" r:id="rId61"/>
    <p:sldId id="380" r:id="rId62"/>
    <p:sldId id="379" r:id="rId63"/>
    <p:sldId id="361" r:id="rId64"/>
    <p:sldId id="260" r:id="rId65"/>
    <p:sldId id="301" r:id="rId66"/>
    <p:sldId id="314" r:id="rId6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6600"/>
    <a:srgbClr val="66FF66"/>
    <a:srgbClr val="FFFF00"/>
    <a:srgbClr val="F7B309"/>
    <a:srgbClr val="FFCC66"/>
    <a:srgbClr val="66FF99"/>
    <a:srgbClr val="66FFFF"/>
    <a:srgbClr val="00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Közepesen sötét stílus 4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3435" autoAdjust="0"/>
  </p:normalViewPr>
  <p:slideViewPr>
    <p:cSldViewPr>
      <p:cViewPr>
        <p:scale>
          <a:sx n="70" d="100"/>
          <a:sy n="70" d="100"/>
        </p:scale>
        <p:origin x="-2826" y="-11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20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2000</c:v>
                </c:pt>
              </c:strCache>
            </c:strRef>
          </c:tx>
          <c:spPr>
            <a:ln>
              <a:solidFill>
                <a:srgbClr val="00B0F0">
                  <a:alpha val="86000"/>
                </a:srgbClr>
              </a:solidFill>
            </a:ln>
          </c:spPr>
          <c:marker>
            <c:spPr>
              <a:solidFill>
                <a:srgbClr val="00B0F0"/>
              </a:solidFill>
            </c:spPr>
          </c:marker>
          <c:cat>
            <c:strRef>
              <c:f>Munka1!$A$2:$A$10</c:f>
              <c:strCache>
                <c:ptCount val="9"/>
                <c:pt idx="0">
                  <c:v>jogász, vezető, manager</c:v>
                </c:pt>
                <c:pt idx="1">
                  <c:v>szakképzett, felső fok</c:v>
                </c:pt>
                <c:pt idx="2">
                  <c:v>szakképzett, gyak. orientált</c:v>
                </c:pt>
                <c:pt idx="3">
                  <c:v>adm. tisztviselő</c:v>
                </c:pt>
                <c:pt idx="4">
                  <c:v>kereskedő, szolgáltató</c:v>
                </c:pt>
                <c:pt idx="5">
                  <c:v>mezőgazd., halászat</c:v>
                </c:pt>
                <c:pt idx="6">
                  <c:v>jármű +  ipar</c:v>
                </c:pt>
                <c:pt idx="7">
                  <c:v>üzemi dolgozó</c:v>
                </c:pt>
                <c:pt idx="8">
                  <c:v>alapképzettségű</c:v>
                </c:pt>
              </c:strCache>
            </c:strRef>
          </c:cat>
          <c:val>
            <c:numRef>
              <c:f>Munka1!$B$2:$B$10</c:f>
              <c:numCache>
                <c:formatCode>0.00%</c:formatCode>
                <c:ptCount val="9"/>
                <c:pt idx="0">
                  <c:v>8.2000000000000003E-2</c:v>
                </c:pt>
                <c:pt idx="1">
                  <c:v>0.125</c:v>
                </c:pt>
                <c:pt idx="2">
                  <c:v>0.15500000000000008</c:v>
                </c:pt>
                <c:pt idx="3">
                  <c:v>0.12000000000000002</c:v>
                </c:pt>
                <c:pt idx="4">
                  <c:v>0.125</c:v>
                </c:pt>
                <c:pt idx="5">
                  <c:v>6.5000000000000044E-2</c:v>
                </c:pt>
                <c:pt idx="6">
                  <c:v>0.14500000000000007</c:v>
                </c:pt>
                <c:pt idx="7">
                  <c:v>8.2000000000000003E-2</c:v>
                </c:pt>
                <c:pt idx="8">
                  <c:v>0.1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Munka1!$A$2:$A$10</c:f>
              <c:strCache>
                <c:ptCount val="9"/>
                <c:pt idx="0">
                  <c:v>jogász, vezető, manager</c:v>
                </c:pt>
                <c:pt idx="1">
                  <c:v>szakképzett, felső fok</c:v>
                </c:pt>
                <c:pt idx="2">
                  <c:v>szakképzett, gyak. orientált</c:v>
                </c:pt>
                <c:pt idx="3">
                  <c:v>adm. tisztviselő</c:v>
                </c:pt>
                <c:pt idx="4">
                  <c:v>kereskedő, szolgáltató</c:v>
                </c:pt>
                <c:pt idx="5">
                  <c:v>mezőgazd., halászat</c:v>
                </c:pt>
                <c:pt idx="6">
                  <c:v>jármű +  ipar</c:v>
                </c:pt>
                <c:pt idx="7">
                  <c:v>üzemi dolgozó</c:v>
                </c:pt>
                <c:pt idx="8">
                  <c:v>alapképzettségű</c:v>
                </c:pt>
              </c:strCache>
            </c:strRef>
          </c:cat>
          <c:val>
            <c:numRef>
              <c:f>Munka1!$C$2:$C$10</c:f>
              <c:numCache>
                <c:formatCode>0.00%</c:formatCode>
                <c:ptCount val="9"/>
                <c:pt idx="0">
                  <c:v>8.5000000000000048E-2</c:v>
                </c:pt>
                <c:pt idx="1">
                  <c:v>0.14000000000000001</c:v>
                </c:pt>
                <c:pt idx="2">
                  <c:v>0.16500000000000006</c:v>
                </c:pt>
                <c:pt idx="3">
                  <c:v>0.11500000000000003</c:v>
                </c:pt>
                <c:pt idx="4">
                  <c:v>0.14000000000000001</c:v>
                </c:pt>
                <c:pt idx="5">
                  <c:v>4.200000000000003E-2</c:v>
                </c:pt>
                <c:pt idx="6">
                  <c:v>0.125</c:v>
                </c:pt>
                <c:pt idx="7">
                  <c:v>8.2000000000000003E-2</c:v>
                </c:pt>
                <c:pt idx="8">
                  <c:v>0.10199999999999998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2020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cat>
            <c:strRef>
              <c:f>Munka1!$A$2:$A$10</c:f>
              <c:strCache>
                <c:ptCount val="9"/>
                <c:pt idx="0">
                  <c:v>jogász, vezető, manager</c:v>
                </c:pt>
                <c:pt idx="1">
                  <c:v>szakképzett, felső fok</c:v>
                </c:pt>
                <c:pt idx="2">
                  <c:v>szakképzett, gyak. orientált</c:v>
                </c:pt>
                <c:pt idx="3">
                  <c:v>adm. tisztviselő</c:v>
                </c:pt>
                <c:pt idx="4">
                  <c:v>kereskedő, szolgáltató</c:v>
                </c:pt>
                <c:pt idx="5">
                  <c:v>mezőgazd., halászat</c:v>
                </c:pt>
                <c:pt idx="6">
                  <c:v>jármű +  ipar</c:v>
                </c:pt>
                <c:pt idx="7">
                  <c:v>üzemi dolgozó</c:v>
                </c:pt>
                <c:pt idx="8">
                  <c:v>alapképzettségű</c:v>
                </c:pt>
              </c:strCache>
            </c:strRef>
          </c:cat>
          <c:val>
            <c:numRef>
              <c:f>Munka1!$D$2:$D$10</c:f>
              <c:numCache>
                <c:formatCode>0.00%</c:formatCode>
                <c:ptCount val="9"/>
                <c:pt idx="0">
                  <c:v>8.5000000000000048E-2</c:v>
                </c:pt>
                <c:pt idx="1">
                  <c:v>0.15000000000000008</c:v>
                </c:pt>
                <c:pt idx="2">
                  <c:v>0.18000000000000008</c:v>
                </c:pt>
                <c:pt idx="3">
                  <c:v>0.10500000000000002</c:v>
                </c:pt>
                <c:pt idx="4">
                  <c:v>0.14500000000000007</c:v>
                </c:pt>
                <c:pt idx="5">
                  <c:v>3.9000000000000021E-2</c:v>
                </c:pt>
                <c:pt idx="6">
                  <c:v>0.10800000000000004</c:v>
                </c:pt>
                <c:pt idx="7">
                  <c:v>8.100000000000003E-2</c:v>
                </c:pt>
                <c:pt idx="8">
                  <c:v>0.10299999999999998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461248"/>
        <c:axId val="39990912"/>
      </c:radarChart>
      <c:catAx>
        <c:axId val="27346124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crossAx val="39990912"/>
        <c:crosses val="autoZero"/>
        <c:auto val="0"/>
        <c:lblAlgn val="ctr"/>
        <c:lblOffset val="100"/>
        <c:noMultiLvlLbl val="0"/>
      </c:catAx>
      <c:valAx>
        <c:axId val="39990912"/>
        <c:scaling>
          <c:orientation val="minMax"/>
          <c:max val="0.2"/>
        </c:scaling>
        <c:delete val="0"/>
        <c:axPos val="l"/>
        <c:majorGridlines/>
        <c:numFmt formatCode="0%" sourceLinked="0"/>
        <c:majorTickMark val="cross"/>
        <c:minorTickMark val="none"/>
        <c:tickLblPos val="nextTo"/>
        <c:crossAx val="273461248"/>
        <c:crosses val="autoZero"/>
        <c:crossBetween val="between"/>
        <c:majorUnit val="4.0000000000000112E-2"/>
      </c:valAx>
      <c:spPr>
        <a:noFill/>
        <a:ln w="25384">
          <a:noFill/>
        </a:ln>
      </c:spPr>
    </c:plotArea>
    <c:plotVisOnly val="1"/>
    <c:dispBlanksAs val="gap"/>
    <c:showDLblsOverMax val="0"/>
  </c:chart>
  <c:txPr>
    <a:bodyPr/>
    <a:lstStyle/>
    <a:p>
      <a:pPr>
        <a:defRPr sz="1100">
          <a:solidFill>
            <a:srgbClr val="FFFF00"/>
          </a:solidFill>
        </a:defRPr>
      </a:pPr>
      <a:endParaRPr lang="hu-H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78C65-0B01-4AC9-B825-176105F6E3A3}" type="datetimeFigureOut">
              <a:rPr lang="hu-HU" smtClean="0"/>
              <a:pPr/>
              <a:t>2016.05.12.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45BA4-51EA-47D3-B3D0-A565854C5DE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8294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45BA4-51EA-47D3-B3D0-A565854C5DED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8745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45BA4-51EA-47D3-B3D0-A565854C5DED}" type="slidenum">
              <a:rPr lang="hu-HU" smtClean="0"/>
              <a:pPr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4271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45BA4-51EA-47D3-B3D0-A565854C5DED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49923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45BA4-51EA-47D3-B3D0-A565854C5DED}" type="slidenum">
              <a:rPr lang="hu-HU" smtClean="0"/>
              <a:pPr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8700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45BA4-51EA-47D3-B3D0-A565854C5DED}" type="slidenum">
              <a:rPr lang="hu-HU" smtClean="0"/>
              <a:pPr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8634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45BA4-51EA-47D3-B3D0-A565854C5DED}" type="slidenum">
              <a:rPr lang="hu-HU" smtClean="0"/>
              <a:pPr/>
              <a:t>48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8888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BD97-AE7B-40AF-B268-8895EDD870BF}" type="datetimeFigureOut">
              <a:rPr lang="hu-HU" smtClean="0"/>
              <a:pPr/>
              <a:t>2016.05.12.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C52E4-778F-4BAD-BA34-D1A39F83CA1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0947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BD97-AE7B-40AF-B268-8895EDD870BF}" type="datetimeFigureOut">
              <a:rPr lang="hu-HU" smtClean="0"/>
              <a:pPr/>
              <a:t>2016.05.12.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C52E4-778F-4BAD-BA34-D1A39F83CA1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9766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BD97-AE7B-40AF-B268-8895EDD870BF}" type="datetimeFigureOut">
              <a:rPr lang="hu-HU" smtClean="0"/>
              <a:pPr/>
              <a:t>2016.05.12.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C52E4-778F-4BAD-BA34-D1A39F83CA1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5408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BD97-AE7B-40AF-B268-8895EDD870BF}" type="datetimeFigureOut">
              <a:rPr lang="hu-HU" smtClean="0"/>
              <a:pPr/>
              <a:t>2016.05.12.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C52E4-778F-4BAD-BA34-D1A39F83CA1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99143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BD97-AE7B-40AF-B268-8895EDD870BF}" type="datetimeFigureOut">
              <a:rPr lang="hu-HU" smtClean="0"/>
              <a:pPr/>
              <a:t>2016.05.12.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C52E4-778F-4BAD-BA34-D1A39F83CA1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4941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BD97-AE7B-40AF-B268-8895EDD870BF}" type="datetimeFigureOut">
              <a:rPr lang="hu-HU" smtClean="0"/>
              <a:pPr/>
              <a:t>2016.05.12.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C52E4-778F-4BAD-BA34-D1A39F83CA1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4577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BD97-AE7B-40AF-B268-8895EDD870BF}" type="datetimeFigureOut">
              <a:rPr lang="hu-HU" smtClean="0"/>
              <a:pPr/>
              <a:t>2016.05.12.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C52E4-778F-4BAD-BA34-D1A39F83CA1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156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BD97-AE7B-40AF-B268-8895EDD870BF}" type="datetimeFigureOut">
              <a:rPr lang="hu-HU" smtClean="0"/>
              <a:pPr/>
              <a:t>2016.05.12.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C52E4-778F-4BAD-BA34-D1A39F83CA1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54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BD97-AE7B-40AF-B268-8895EDD870BF}" type="datetimeFigureOut">
              <a:rPr lang="hu-HU" smtClean="0"/>
              <a:pPr/>
              <a:t>2016.05.12.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C52E4-778F-4BAD-BA34-D1A39F83CA1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6359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BD97-AE7B-40AF-B268-8895EDD870BF}" type="datetimeFigureOut">
              <a:rPr lang="hu-HU" smtClean="0"/>
              <a:pPr/>
              <a:t>2016.05.12.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C52E4-778F-4BAD-BA34-D1A39F83CA1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280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BD97-AE7B-40AF-B268-8895EDD870BF}" type="datetimeFigureOut">
              <a:rPr lang="hu-HU" smtClean="0"/>
              <a:pPr/>
              <a:t>2016.05.12.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C52E4-778F-4BAD-BA34-D1A39F83CA1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1764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CBD97-AE7B-40AF-B268-8895EDD870BF}" type="datetimeFigureOut">
              <a:rPr lang="hu-HU" smtClean="0"/>
              <a:pPr/>
              <a:t>2016.05.12.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C52E4-778F-4BAD-BA34-D1A39F83CA1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0152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17" Type="http://schemas.openxmlformats.org/officeDocument/2006/relationships/image" Target="../media/image50.jpeg"/><Relationship Id="rId2" Type="http://schemas.openxmlformats.org/officeDocument/2006/relationships/image" Target="../media/image35.jpeg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5" Type="http://schemas.openxmlformats.org/officeDocument/2006/relationships/image" Target="../media/image4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Relationship Id="rId1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jpeg"/><Relationship Id="rId18" Type="http://schemas.openxmlformats.org/officeDocument/2006/relationships/image" Target="../media/image6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17" Type="http://schemas.openxmlformats.org/officeDocument/2006/relationships/image" Target="../media/image65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5" Type="http://schemas.openxmlformats.org/officeDocument/2006/relationships/image" Target="../media/image63.jpe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Relationship Id="rId1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gif"/><Relationship Id="rId5" Type="http://schemas.microsoft.com/office/2007/relationships/hdphoto" Target="../media/hdphoto2.wdp"/><Relationship Id="rId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Relationship Id="rId9" Type="http://schemas.openxmlformats.org/officeDocument/2006/relationships/image" Target="../media/image87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11" Type="http://schemas.openxmlformats.org/officeDocument/2006/relationships/image" Target="../media/image97.jpeg"/><Relationship Id="rId5" Type="http://schemas.openxmlformats.org/officeDocument/2006/relationships/image" Target="../media/image91.jpeg"/><Relationship Id="rId10" Type="http://schemas.openxmlformats.org/officeDocument/2006/relationships/image" Target="../media/image96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10" Type="http://schemas.openxmlformats.org/officeDocument/2006/relationships/image" Target="../media/image106.jpeg"/><Relationship Id="rId4" Type="http://schemas.openxmlformats.org/officeDocument/2006/relationships/image" Target="../media/image100.jpeg"/><Relationship Id="rId9" Type="http://schemas.openxmlformats.org/officeDocument/2006/relationships/image" Target="../media/image10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tiff"/><Relationship Id="rId13" Type="http://schemas.openxmlformats.org/officeDocument/2006/relationships/image" Target="../media/image119.tiff"/><Relationship Id="rId3" Type="http://schemas.openxmlformats.org/officeDocument/2006/relationships/image" Target="../media/image110.tiff"/><Relationship Id="rId7" Type="http://schemas.openxmlformats.org/officeDocument/2006/relationships/image" Target="../media/image114.tiff"/><Relationship Id="rId12" Type="http://schemas.openxmlformats.org/officeDocument/2006/relationships/image" Target="../media/image118.tiff"/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tiff"/><Relationship Id="rId11" Type="http://schemas.openxmlformats.org/officeDocument/2006/relationships/image" Target="../media/image117.jpeg"/><Relationship Id="rId5" Type="http://schemas.openxmlformats.org/officeDocument/2006/relationships/image" Target="../media/image112.tiff"/><Relationship Id="rId15" Type="http://schemas.openxmlformats.org/officeDocument/2006/relationships/image" Target="../media/image121.tiff"/><Relationship Id="rId10" Type="http://schemas.openxmlformats.org/officeDocument/2006/relationships/hyperlink" Target="http://hu.wikipedia.org/wiki/F%C3%A1jl:B%C3%A1r%C3%B3_Szter%C3%A9nyi_J%C3%B3zsef.jpg" TargetMode="External"/><Relationship Id="rId4" Type="http://schemas.openxmlformats.org/officeDocument/2006/relationships/image" Target="../media/image111.tiff"/><Relationship Id="rId9" Type="http://schemas.openxmlformats.org/officeDocument/2006/relationships/image" Target="../media/image116.tiff"/><Relationship Id="rId14" Type="http://schemas.openxmlformats.org/officeDocument/2006/relationships/image" Target="../media/image120.tif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3.jpeg"/><Relationship Id="rId5" Type="http://schemas.openxmlformats.org/officeDocument/2006/relationships/chart" Target="../charts/chart1.xml"/><Relationship Id="rId10" Type="http://schemas.openxmlformats.org/officeDocument/2006/relationships/image" Target="../media/image127.png"/><Relationship Id="rId4" Type="http://schemas.openxmlformats.org/officeDocument/2006/relationships/image" Target="../media/image122.emf"/><Relationship Id="rId9" Type="http://schemas.openxmlformats.org/officeDocument/2006/relationships/image" Target="../media/image12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eg"/><Relationship Id="rId3" Type="http://schemas.openxmlformats.org/officeDocument/2006/relationships/image" Target="../media/image129.png"/><Relationship Id="rId7" Type="http://schemas.openxmlformats.org/officeDocument/2006/relationships/image" Target="../media/image133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-obuda.hu/" TargetMode="External"/><Relationship Id="rId7" Type="http://schemas.openxmlformats.org/officeDocument/2006/relationships/image" Target="../media/image143.pn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jpeg"/><Relationship Id="rId13" Type="http://schemas.openxmlformats.org/officeDocument/2006/relationships/image" Target="../media/image156.jpeg"/><Relationship Id="rId3" Type="http://schemas.openxmlformats.org/officeDocument/2006/relationships/image" Target="../media/image146.jpeg"/><Relationship Id="rId7" Type="http://schemas.openxmlformats.org/officeDocument/2006/relationships/image" Target="../media/image150.jpeg"/><Relationship Id="rId12" Type="http://schemas.openxmlformats.org/officeDocument/2006/relationships/image" Target="../media/image155.jpeg"/><Relationship Id="rId17" Type="http://schemas.openxmlformats.org/officeDocument/2006/relationships/image" Target="../media/image160.jpeg"/><Relationship Id="rId2" Type="http://schemas.openxmlformats.org/officeDocument/2006/relationships/image" Target="../media/image145.jpeg"/><Relationship Id="rId16" Type="http://schemas.openxmlformats.org/officeDocument/2006/relationships/image" Target="../media/image1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jpeg"/><Relationship Id="rId11" Type="http://schemas.openxmlformats.org/officeDocument/2006/relationships/image" Target="../media/image154.jpeg"/><Relationship Id="rId5" Type="http://schemas.openxmlformats.org/officeDocument/2006/relationships/image" Target="../media/image148.jpeg"/><Relationship Id="rId15" Type="http://schemas.openxmlformats.org/officeDocument/2006/relationships/image" Target="../media/image158.jpeg"/><Relationship Id="rId10" Type="http://schemas.openxmlformats.org/officeDocument/2006/relationships/image" Target="../media/image153.jpeg"/><Relationship Id="rId4" Type="http://schemas.openxmlformats.org/officeDocument/2006/relationships/image" Target="../media/image147.jpeg"/><Relationship Id="rId9" Type="http://schemas.openxmlformats.org/officeDocument/2006/relationships/image" Target="../media/image152.jpeg"/><Relationship Id="rId14" Type="http://schemas.openxmlformats.org/officeDocument/2006/relationships/image" Target="../media/image157.jpe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70.jpeg"/><Relationship Id="rId18" Type="http://schemas.openxmlformats.org/officeDocument/2006/relationships/image" Target="../media/image175.jpeg"/><Relationship Id="rId3" Type="http://schemas.openxmlformats.org/officeDocument/2006/relationships/image" Target="../media/image161.jpeg"/><Relationship Id="rId7" Type="http://schemas.openxmlformats.org/officeDocument/2006/relationships/image" Target="../media/image165.jpeg"/><Relationship Id="rId12" Type="http://schemas.openxmlformats.org/officeDocument/2006/relationships/image" Target="../media/image169.jpeg"/><Relationship Id="rId17" Type="http://schemas.openxmlformats.org/officeDocument/2006/relationships/image" Target="../media/image174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jpeg"/><Relationship Id="rId11" Type="http://schemas.openxmlformats.org/officeDocument/2006/relationships/image" Target="../media/image168.jpeg"/><Relationship Id="rId5" Type="http://schemas.openxmlformats.org/officeDocument/2006/relationships/image" Target="../media/image163.jpeg"/><Relationship Id="rId15" Type="http://schemas.openxmlformats.org/officeDocument/2006/relationships/image" Target="../media/image172.jpeg"/><Relationship Id="rId10" Type="http://schemas.openxmlformats.org/officeDocument/2006/relationships/image" Target="../media/image167.jpeg"/><Relationship Id="rId19" Type="http://schemas.openxmlformats.org/officeDocument/2006/relationships/image" Target="../media/image176.jpeg"/><Relationship Id="rId4" Type="http://schemas.openxmlformats.org/officeDocument/2006/relationships/image" Target="../media/image162.jpeg"/><Relationship Id="rId9" Type="http://schemas.openxmlformats.org/officeDocument/2006/relationships/image" Target="../media/image166.jpeg"/><Relationship Id="rId14" Type="http://schemas.openxmlformats.org/officeDocument/2006/relationships/image" Target="../media/image171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callto:978-615-5460-38-5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8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12" Type="http://schemas.openxmlformats.org/officeDocument/2006/relationships/image" Target="../media/image187.jpeg"/><Relationship Id="rId2" Type="http://schemas.openxmlformats.org/officeDocument/2006/relationships/image" Target="../media/image177.png"/><Relationship Id="rId16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png"/><Relationship Id="rId15" Type="http://schemas.openxmlformats.org/officeDocument/2006/relationships/image" Target="../media/image190.png"/><Relationship Id="rId10" Type="http://schemas.openxmlformats.org/officeDocument/2006/relationships/image" Target="../media/image185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Relationship Id="rId14" Type="http://schemas.openxmlformats.org/officeDocument/2006/relationships/image" Target="../media/image18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3" Type="http://schemas.openxmlformats.org/officeDocument/2006/relationships/image" Target="../media/image193.png"/><Relationship Id="rId7" Type="http://schemas.openxmlformats.org/officeDocument/2006/relationships/image" Target="../media/image197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6.png"/><Relationship Id="rId5" Type="http://schemas.openxmlformats.org/officeDocument/2006/relationships/image" Target="../media/image195.png"/><Relationship Id="rId10" Type="http://schemas.openxmlformats.org/officeDocument/2006/relationships/image" Target="../media/image200.png"/><Relationship Id="rId4" Type="http://schemas.openxmlformats.org/officeDocument/2006/relationships/image" Target="../media/image194.png"/><Relationship Id="rId9" Type="http://schemas.openxmlformats.org/officeDocument/2006/relationships/image" Target="../media/image19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Relationship Id="rId9" Type="http://schemas.openxmlformats.org/officeDocument/2006/relationships/image" Target="../media/image20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7" Type="http://schemas.openxmlformats.org/officeDocument/2006/relationships/image" Target="../media/image218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7.png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7" Type="http://schemas.openxmlformats.org/officeDocument/2006/relationships/image" Target="../media/image226.jpeg"/><Relationship Id="rId2" Type="http://schemas.openxmlformats.org/officeDocument/2006/relationships/hyperlink" Target="http://www.uni-obuda.h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5.jpeg"/><Relationship Id="rId5" Type="http://schemas.openxmlformats.org/officeDocument/2006/relationships/image" Target="../media/image3.jpeg"/><Relationship Id="rId4" Type="http://schemas.openxmlformats.org/officeDocument/2006/relationships/image" Target="../media/image224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cebook.com/pages/Bathory-Szuloi-Szovetseg/159026997476136" TargetMode="External"/><Relationship Id="rId13" Type="http://schemas.openxmlformats.org/officeDocument/2006/relationships/image" Target="../media/image236.png"/><Relationship Id="rId18" Type="http://schemas.openxmlformats.org/officeDocument/2006/relationships/image" Target="../media/image241.jpeg"/><Relationship Id="rId3" Type="http://schemas.openxmlformats.org/officeDocument/2006/relationships/image" Target="../media/image229.jpeg"/><Relationship Id="rId21" Type="http://schemas.openxmlformats.org/officeDocument/2006/relationships/image" Target="../media/image244.png"/><Relationship Id="rId7" Type="http://schemas.openxmlformats.org/officeDocument/2006/relationships/image" Target="../media/image232.gif"/><Relationship Id="rId12" Type="http://schemas.openxmlformats.org/officeDocument/2006/relationships/image" Target="../media/image235.gif"/><Relationship Id="rId17" Type="http://schemas.openxmlformats.org/officeDocument/2006/relationships/image" Target="../media/image240.jpeg"/><Relationship Id="rId2" Type="http://schemas.openxmlformats.org/officeDocument/2006/relationships/image" Target="../media/image228.jpeg"/><Relationship Id="rId16" Type="http://schemas.openxmlformats.org/officeDocument/2006/relationships/image" Target="../media/image239.jpeg"/><Relationship Id="rId20" Type="http://schemas.openxmlformats.org/officeDocument/2006/relationships/image" Target="../media/image2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jpeg"/><Relationship Id="rId11" Type="http://schemas.openxmlformats.org/officeDocument/2006/relationships/image" Target="../media/image234.png"/><Relationship Id="rId24" Type="http://schemas.openxmlformats.org/officeDocument/2006/relationships/image" Target="../media/image5.jpeg"/><Relationship Id="rId5" Type="http://schemas.openxmlformats.org/officeDocument/2006/relationships/hyperlink" Target="http://www.kepcp.hu/cpoldallec.html" TargetMode="External"/><Relationship Id="rId15" Type="http://schemas.openxmlformats.org/officeDocument/2006/relationships/image" Target="../media/image238.jpeg"/><Relationship Id="rId23" Type="http://schemas.openxmlformats.org/officeDocument/2006/relationships/image" Target="../media/image246.png"/><Relationship Id="rId10" Type="http://schemas.openxmlformats.org/officeDocument/2006/relationships/hyperlink" Target="http://www.emt.ro/hu/" TargetMode="External"/><Relationship Id="rId19" Type="http://schemas.openxmlformats.org/officeDocument/2006/relationships/image" Target="../media/image242.jpeg"/><Relationship Id="rId4" Type="http://schemas.openxmlformats.org/officeDocument/2006/relationships/image" Target="../media/image230.jpeg"/><Relationship Id="rId9" Type="http://schemas.openxmlformats.org/officeDocument/2006/relationships/image" Target="../media/image233.jpeg"/><Relationship Id="rId14" Type="http://schemas.openxmlformats.org/officeDocument/2006/relationships/image" Target="../media/image237.jpeg"/><Relationship Id="rId22" Type="http://schemas.openxmlformats.org/officeDocument/2006/relationships/image" Target="../media/image245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619672" y="0"/>
            <a:ext cx="7524328" cy="1772816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 éves a</a:t>
            </a:r>
            <a:br>
              <a:rPr lang="hu-HU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BÁTHORY </a:t>
            </a:r>
            <a:r>
              <a:rPr lang="hu-HU" b="1" dirty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BRASSAI</a:t>
            </a:r>
            <a:br>
              <a:rPr lang="hu-HU" b="1" dirty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b="1" dirty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KONFERENCIA </a:t>
            </a:r>
            <a:r>
              <a:rPr lang="hu-HU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SOROZAT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727786" y="3091921"/>
            <a:ext cx="7392576" cy="2935082"/>
          </a:xfrm>
        </p:spPr>
        <p:txBody>
          <a:bodyPr>
            <a:noAutofit/>
          </a:bodyPr>
          <a:lstStyle/>
          <a:p>
            <a:r>
              <a:rPr lang="hu-HU" sz="1800" b="1" u="sng" kern="0" spc="50" dirty="0" smtClean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  <a:t>Társszervezők:</a:t>
            </a:r>
          </a:p>
          <a:p>
            <a:r>
              <a:rPr lang="hu-HU" sz="2800" b="1" kern="0" spc="50" dirty="0" smtClean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  <a:t>NEMZETSTRATÉGIAI KUTATÓINTÉZET</a:t>
            </a:r>
          </a:p>
          <a:p>
            <a:r>
              <a:rPr lang="hu-HU" sz="2800" b="1" kern="0" spc="50" dirty="0" smtClean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  <a:t>NEMZETI </a:t>
            </a:r>
            <a:r>
              <a:rPr lang="hu-HU" sz="2800" b="1" kern="0" spc="50" dirty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  <a:t>EGYÜTTMŰKÖDÉSI ALAP</a:t>
            </a:r>
          </a:p>
          <a:p>
            <a:r>
              <a:rPr lang="hu-HU" sz="2800" b="1" kern="0" spc="50" dirty="0" smtClean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  <a:t>MAGYAR VILÁGTALÁLKOZÓ</a:t>
            </a:r>
          </a:p>
          <a:p>
            <a:r>
              <a:rPr lang="hu-HU" sz="2800" b="1" kern="0" spc="50" dirty="0" smtClean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  <a:t>MIKES-JÓSIKA ALAPÍTVÁNY</a:t>
            </a:r>
          </a:p>
          <a:p>
            <a:endParaRPr lang="hu-HU" sz="2800" b="1" kern="0" spc="50" dirty="0">
              <a:ln w="11430"/>
              <a:gradFill flip="none" rotWithShape="1">
                <a:gsLst>
                  <a:gs pos="0">
                    <a:srgbClr val="FF0000"/>
                  </a:gs>
                  <a:gs pos="50000">
                    <a:schemeClr val="bg1"/>
                  </a:gs>
                  <a:gs pos="100000">
                    <a:srgbClr val="66FF66">
                      <a:lumMod val="100000"/>
                    </a:srgbClr>
                  </a:gs>
                </a:gsLst>
                <a:lin ang="0" scaled="1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503" y="508790"/>
            <a:ext cx="1080000" cy="1970750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32" y="3625738"/>
            <a:ext cx="1080000" cy="9122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www.bathory.ro/img/logo2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635" y="4778313"/>
            <a:ext cx="1080000" cy="9704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lcím 2"/>
          <p:cNvSpPr txBox="1">
            <a:spLocks/>
          </p:cNvSpPr>
          <p:nvPr/>
        </p:nvSpPr>
        <p:spPr>
          <a:xfrm>
            <a:off x="1920974" y="1764995"/>
            <a:ext cx="7187799" cy="13108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 u="sng" kern="0" spc="50" dirty="0" smtClean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  <a:t>Főszervező</a:t>
            </a:r>
            <a:r>
              <a:rPr lang="hu-HU" sz="1800" b="1" kern="0" spc="50" dirty="0" smtClean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  <a:t>: </a:t>
            </a:r>
          </a:p>
          <a:p>
            <a:r>
              <a:rPr lang="hu-HU" sz="4800" b="1" kern="0" spc="50" dirty="0" smtClean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  <a:t>ÓBUDAI EGYETEM</a:t>
            </a:r>
          </a:p>
          <a:p>
            <a:endParaRPr lang="hu-HU" sz="2800" b="1" kern="0" spc="50" dirty="0" smtClean="0">
              <a:ln w="11430"/>
              <a:gradFill flip="none" rotWithShape="1">
                <a:gsLst>
                  <a:gs pos="0">
                    <a:srgbClr val="FF0000"/>
                  </a:gs>
                  <a:gs pos="50000">
                    <a:schemeClr val="bg1"/>
                  </a:gs>
                  <a:gs pos="100000">
                    <a:srgbClr val="66FF66">
                      <a:lumMod val="100000"/>
                    </a:srgbClr>
                  </a:gs>
                </a:gsLst>
                <a:lin ang="0" scaled="1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6300192" y="6488668"/>
            <a:ext cx="2843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smtClean="0">
                <a:solidFill>
                  <a:schemeClr val="bg1"/>
                </a:solidFill>
                <a:latin typeface="Brush Script MT" panose="03060802040406070304" pitchFamily="66" charset="0"/>
              </a:rPr>
              <a:t>Automatikus lapozás, zenével</a:t>
            </a:r>
            <a:endParaRPr lang="hu-HU" dirty="0">
              <a:solidFill>
                <a:schemeClr val="bg1"/>
              </a:solidFill>
              <a:latin typeface="Brush Script MT" panose="03060802040406070304" pitchFamily="66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2051720" y="6027003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FF00"/>
                </a:solidFill>
              </a:rPr>
              <a:t>További információk</a:t>
            </a:r>
            <a:r>
              <a:rPr lang="hu-HU" dirty="0">
                <a:solidFill>
                  <a:srgbClr val="FFFF00"/>
                </a:solidFill>
              </a:rPr>
              <a:t>: </a:t>
            </a:r>
            <a:r>
              <a:rPr lang="hu-HU" dirty="0" smtClean="0">
                <a:solidFill>
                  <a:srgbClr val="FFFF00"/>
                </a:solidFill>
              </a:rPr>
              <a:t>	http</a:t>
            </a:r>
            <a:r>
              <a:rPr lang="hu-HU" dirty="0">
                <a:solidFill>
                  <a:srgbClr val="FFFF00"/>
                </a:solidFill>
              </a:rPr>
              <a:t>://www.bbk.alfanet.eu/</a:t>
            </a:r>
            <a:endParaRPr lang="hu-HU" dirty="0" smtClean="0">
              <a:solidFill>
                <a:srgbClr val="FFFF00"/>
              </a:solidFill>
            </a:endParaRPr>
          </a:p>
          <a:p>
            <a:r>
              <a:rPr lang="hu-HU" dirty="0">
                <a:solidFill>
                  <a:srgbClr val="FFFF00"/>
                </a:solidFill>
              </a:rPr>
              <a:t>Levelezési cím: </a:t>
            </a:r>
            <a:r>
              <a:rPr lang="hu-HU" dirty="0" smtClean="0">
                <a:solidFill>
                  <a:srgbClr val="FFFF00"/>
                </a:solidFill>
              </a:rPr>
              <a:t>		</a:t>
            </a:r>
            <a:r>
              <a:rPr lang="hu-HU" dirty="0" err="1" smtClean="0">
                <a:solidFill>
                  <a:srgbClr val="FFFF00"/>
                </a:solidFill>
              </a:rPr>
              <a:t>bbk</a:t>
            </a:r>
            <a:r>
              <a:rPr lang="hu-HU" dirty="0" smtClean="0">
                <a:solidFill>
                  <a:srgbClr val="FFFF00"/>
                </a:solidFill>
              </a:rPr>
              <a:t>@</a:t>
            </a:r>
            <a:r>
              <a:rPr lang="hu-HU" dirty="0" err="1" smtClean="0">
                <a:solidFill>
                  <a:srgbClr val="FFFF00"/>
                </a:solidFill>
              </a:rPr>
              <a:t>alfanet.eu</a:t>
            </a:r>
            <a:endParaRPr lang="hu-HU" dirty="0">
              <a:solidFill>
                <a:srgbClr val="FFFF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795" y="6059278"/>
            <a:ext cx="1535416" cy="581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379" y="2780928"/>
            <a:ext cx="1513487" cy="58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431836"/>
      </p:ext>
    </p:extLst>
  </p:cSld>
  <p:clrMapOvr>
    <a:masterClrMapping/>
  </p:clrMapOvr>
  <p:transition spd="slow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453336"/>
            <a:ext cx="9144000" cy="4046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sz="2000" b="1" spc="150" dirty="0">
                <a:solidFill>
                  <a:srgbClr val="66FF66"/>
                </a:solidFill>
                <a:latin typeface="Monotype Corsiva" panose="03010101010201010101" pitchFamily="66" charset="0"/>
              </a:rPr>
              <a:t>Kovács </a:t>
            </a:r>
            <a:r>
              <a:rPr lang="hu-HU" sz="2000" b="1" spc="150" dirty="0" smtClean="0">
                <a:solidFill>
                  <a:srgbClr val="66FF66"/>
                </a:solidFill>
                <a:latin typeface="Monotype Corsiva" panose="03010101010201010101" pitchFamily="66" charset="0"/>
              </a:rPr>
              <a:t> Nemes  László :  </a:t>
            </a:r>
            <a:r>
              <a:rPr lang="hu-HU" sz="2000" b="1" spc="150" dirty="0" err="1" smtClean="0">
                <a:solidFill>
                  <a:srgbClr val="66FF66"/>
                </a:solidFill>
                <a:latin typeface="Monotype Corsiva" panose="03010101010201010101" pitchFamily="66" charset="0"/>
              </a:rPr>
              <a:t>Székelypálfalva</a:t>
            </a:r>
            <a:r>
              <a:rPr lang="hu-HU" sz="2000" b="1" spc="150" dirty="0" smtClean="0">
                <a:solidFill>
                  <a:srgbClr val="66FF66"/>
                </a:solidFill>
                <a:latin typeface="Monotype Corsiva" panose="03010101010201010101" pitchFamily="66" charset="0"/>
              </a:rPr>
              <a:t>  –  Hargita  - </a:t>
            </a:r>
            <a:r>
              <a:rPr lang="hu-HU" sz="2000" b="1" spc="150" dirty="0" err="1" smtClean="0">
                <a:solidFill>
                  <a:srgbClr val="66FF66"/>
                </a:solidFill>
                <a:latin typeface="Monotype Corsiva" panose="03010101010201010101" pitchFamily="66" charset="0"/>
              </a:rPr>
              <a:t>karpatria</a:t>
            </a:r>
            <a:r>
              <a:rPr lang="hu-HU" sz="2000" b="1" spc="150" dirty="0" smtClean="0">
                <a:solidFill>
                  <a:srgbClr val="66FF66"/>
                </a:solidFill>
                <a:latin typeface="Monotype Corsiva" panose="03010101010201010101" pitchFamily="66" charset="0"/>
              </a:rPr>
              <a:t>@</a:t>
            </a:r>
            <a:r>
              <a:rPr lang="hu-HU" sz="2000" b="1" spc="150" dirty="0" err="1" smtClean="0">
                <a:solidFill>
                  <a:srgbClr val="66FF66"/>
                </a:solidFill>
                <a:latin typeface="Monotype Corsiva" panose="03010101010201010101" pitchFamily="66" charset="0"/>
              </a:rPr>
              <a:t>karpatria.hu</a:t>
            </a:r>
            <a:endParaRPr lang="hu-HU" sz="2000" b="1" spc="150" dirty="0">
              <a:solidFill>
                <a:srgbClr val="66FF66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-31254" y="21382"/>
            <a:ext cx="9144000" cy="597695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4800" b="1" spc="1000" dirty="0" smtClean="0">
                <a:ln w="38100" cap="rnd" cmpd="dbl">
                  <a:solidFill>
                    <a:schemeClr val="accent1">
                      <a:tint val="3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55000" dist="25400" dir="5400000" algn="tl">
                    <a:srgbClr val="000000">
                      <a:alpha val="67000"/>
                    </a:srgbClr>
                  </a:outerShdw>
                </a:effectLst>
                <a:latin typeface="Wide Latin" panose="020A0A07050505020404" pitchFamily="18" charset="0"/>
              </a:rPr>
              <a:t>TEGNAP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4800" b="1" spc="1000" dirty="0" smtClean="0">
                <a:ln w="38100" cap="rnd" cmpd="dbl">
                  <a:solidFill>
                    <a:schemeClr val="accent1">
                      <a:tint val="3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55000" dist="25400" dir="5400000" algn="tl">
                    <a:srgbClr val="000000">
                      <a:alpha val="67000"/>
                    </a:srgbClr>
                  </a:outerShdw>
                </a:effectLst>
                <a:latin typeface="Wide Latin" panose="020A0A07050505020404" pitchFamily="18" charset="0"/>
              </a:rPr>
              <a:t>OKÁN 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4800" b="1" spc="1000" dirty="0" smtClean="0">
                <a:ln w="38100" cap="rnd" cmpd="dbl">
                  <a:solidFill>
                    <a:schemeClr val="accent1">
                      <a:tint val="3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55000" dist="25400" dir="5400000" algn="tl">
                    <a:srgbClr val="000000">
                      <a:alpha val="67000"/>
                    </a:srgbClr>
                  </a:outerShdw>
                </a:effectLst>
                <a:latin typeface="Wide Latin" panose="020A0A07050505020404" pitchFamily="18" charset="0"/>
              </a:rPr>
              <a:t>MA 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4800" b="1" spc="1000" dirty="0" smtClean="0">
                <a:ln w="38100" cap="rnd" cmpd="dbl">
                  <a:solidFill>
                    <a:schemeClr val="accent1">
                      <a:tint val="3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55000" dist="25400" dir="5400000" algn="tl">
                    <a:srgbClr val="000000">
                      <a:alpha val="67000"/>
                    </a:srgbClr>
                  </a:outerShdw>
                </a:effectLst>
                <a:latin typeface="Wide Latin" panose="020A0A07050505020404" pitchFamily="18" charset="0"/>
              </a:rPr>
              <a:t>A  HOLNAPÉRT</a:t>
            </a:r>
            <a:endParaRPr lang="hu-HU" sz="4800" b="1" cap="none" spc="1000" dirty="0">
              <a:ln w="38100" cap="rnd" cmpd="dbl">
                <a:solidFill>
                  <a:schemeClr val="accent1">
                    <a:tint val="3000"/>
                  </a:schemeClr>
                </a:solidFill>
                <a:prstDash val="solid"/>
                <a:round/>
              </a:ln>
              <a:solidFill>
                <a:srgbClr val="FF0000"/>
              </a:solidFill>
              <a:effectLst>
                <a:outerShdw blurRad="55000" dist="25400" dir="5400000" algn="tl">
                  <a:srgbClr val="000000">
                    <a:alpha val="67000"/>
                  </a:srgbClr>
                </a:outerShdw>
              </a:effectLst>
              <a:latin typeface="Wide Latin" panose="020A0A070505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68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4000">
        <p:push dir="u"/>
      </p:transition>
    </mc:Choice>
    <mc:Fallback xmlns="">
      <p:transition spd="slow" advTm="4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668" y="37855"/>
            <a:ext cx="6972715" cy="69727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3429000"/>
            <a:ext cx="9144000" cy="331236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hu-HU" sz="6000" b="1" u="sng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   </a:t>
            </a:r>
            <a:r>
              <a:rPr lang="hu-HU" sz="6000" b="1" u="sng" dirty="0" err="1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hu-HU" sz="6000" b="1" u="sng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K</a:t>
            </a:r>
            <a:br>
              <a:rPr lang="hu-HU" sz="6000" b="1" u="sng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48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BÁTHORY – BRASSAI</a:t>
            </a:r>
            <a:br>
              <a:rPr lang="hu-HU" sz="48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48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KONFERENCIA SOROZAT</a:t>
            </a:r>
            <a:br>
              <a:rPr lang="hu-HU" sz="48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48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2010-2016</a:t>
            </a:r>
            <a:endParaRPr lang="hu-HU" sz="4800" b="1" dirty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82" y="1124744"/>
            <a:ext cx="8763031" cy="251937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tx1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" name="Tartalom hely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954" y="1108398"/>
            <a:ext cx="8763031" cy="251937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1" name="Szövegdoboz 10"/>
          <p:cNvSpPr txBox="1"/>
          <p:nvPr/>
        </p:nvSpPr>
        <p:spPr>
          <a:xfrm>
            <a:off x="6300192" y="6488668"/>
            <a:ext cx="2843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smtClean="0">
                <a:solidFill>
                  <a:schemeClr val="bg1"/>
                </a:solidFill>
                <a:latin typeface="Brush Script MT" panose="03060802040406070304" pitchFamily="66" charset="0"/>
              </a:rPr>
              <a:t>Brahms: Magyar táncok No. 6.</a:t>
            </a:r>
            <a:endParaRPr lang="hu-HU" dirty="0">
              <a:solidFill>
                <a:schemeClr val="bg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80555"/>
      </p:ext>
    </p:extLst>
  </p:cSld>
  <p:clrMapOvr>
    <a:masterClrMapping/>
  </p:clrMapOvr>
  <p:transition spd="med" advTm="12000">
    <p:fade/>
    <p:sndAc>
      <p:stSnd>
        <p:snd r:embed="rId3" name="Brams 6  magyar tanc 8K16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7" y="1856"/>
            <a:ext cx="8496944" cy="5481008"/>
          </a:xfrm>
        </p:spPr>
        <p:txBody>
          <a:bodyPr>
            <a:normAutofit/>
          </a:bodyPr>
          <a:lstStyle/>
          <a:p>
            <a:r>
              <a:rPr lang="hu-HU" sz="8800" b="1" spc="2000" dirty="0">
                <a:solidFill>
                  <a:srgbClr val="66FF33"/>
                </a:solidFill>
                <a:latin typeface="Old English Text MT" panose="03040902040508030806" pitchFamily="66" charset="0"/>
              </a:rPr>
              <a:t>aki megért</a:t>
            </a:r>
            <a:r>
              <a:rPr lang="hu-HU" sz="8800" spc="2000" dirty="0">
                <a:solidFill>
                  <a:srgbClr val="66FF33"/>
                </a:solidFill>
                <a:latin typeface="Old English Text MT" panose="03040902040508030806" pitchFamily="66" charset="0"/>
              </a:rPr>
              <a:t/>
            </a:r>
            <a:br>
              <a:rPr lang="hu-HU" sz="8800" spc="2000" dirty="0">
                <a:solidFill>
                  <a:srgbClr val="66FF33"/>
                </a:solidFill>
                <a:latin typeface="Old English Text MT" panose="03040902040508030806" pitchFamily="66" charset="0"/>
              </a:rPr>
            </a:br>
            <a:r>
              <a:rPr lang="hu-HU" sz="8800" b="1" spc="2000" dirty="0">
                <a:solidFill>
                  <a:srgbClr val="66FF33"/>
                </a:solidFill>
                <a:latin typeface="Old English Text MT" panose="03040902040508030806" pitchFamily="66" charset="0"/>
              </a:rPr>
              <a:t>s megértet</a:t>
            </a:r>
            <a:r>
              <a:rPr lang="hu-HU" sz="8800" spc="2000" dirty="0">
                <a:solidFill>
                  <a:srgbClr val="66FF33"/>
                </a:solidFill>
                <a:latin typeface="Old English Text MT" panose="03040902040508030806" pitchFamily="66" charset="0"/>
              </a:rPr>
              <a:t/>
            </a:r>
            <a:br>
              <a:rPr lang="hu-HU" sz="8800" spc="2000" dirty="0">
                <a:solidFill>
                  <a:srgbClr val="66FF33"/>
                </a:solidFill>
                <a:latin typeface="Old English Text MT" panose="03040902040508030806" pitchFamily="66" charset="0"/>
              </a:rPr>
            </a:br>
            <a:r>
              <a:rPr lang="hu-HU" sz="8800" b="1" spc="2000" dirty="0">
                <a:solidFill>
                  <a:srgbClr val="66FF33"/>
                </a:solidFill>
                <a:latin typeface="Old English Text MT" panose="03040902040508030806" pitchFamily="66" charset="0"/>
              </a:rPr>
              <a:t>egy népet</a:t>
            </a:r>
            <a:r>
              <a:rPr lang="hu-HU" sz="8800" spc="2000" dirty="0">
                <a:solidFill>
                  <a:srgbClr val="66FF33"/>
                </a:solidFill>
                <a:latin typeface="Old English Text MT" panose="03040902040508030806" pitchFamily="66" charset="0"/>
              </a:rPr>
              <a:t/>
            </a:r>
            <a:br>
              <a:rPr lang="hu-HU" sz="8800" spc="2000" dirty="0">
                <a:solidFill>
                  <a:srgbClr val="66FF33"/>
                </a:solidFill>
                <a:latin typeface="Old English Text MT" panose="03040902040508030806" pitchFamily="66" charset="0"/>
              </a:rPr>
            </a:br>
            <a:r>
              <a:rPr lang="hu-HU" sz="8800" b="1" spc="2000" dirty="0">
                <a:solidFill>
                  <a:srgbClr val="66FF33"/>
                </a:solidFill>
                <a:latin typeface="Old English Text MT" panose="03040902040508030806" pitchFamily="66" charset="0"/>
              </a:rPr>
              <a:t>megéltet</a:t>
            </a:r>
            <a:endParaRPr lang="hu-HU" sz="8800" spc="2000" dirty="0">
              <a:solidFill>
                <a:srgbClr val="66FF33"/>
              </a:solidFill>
              <a:latin typeface="Old English Text MT" panose="03040902040508030806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445224"/>
            <a:ext cx="9144000" cy="82495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hu-HU" sz="4400" dirty="0" err="1">
                <a:solidFill>
                  <a:schemeClr val="bg1"/>
                </a:solidFill>
                <a:latin typeface="Brush Script MT" panose="03060802040406070304" pitchFamily="66" charset="0"/>
              </a:rPr>
              <a:t>Kányádi</a:t>
            </a:r>
            <a:r>
              <a:rPr lang="hu-HU" sz="4400" dirty="0">
                <a:solidFill>
                  <a:schemeClr val="bg1"/>
                </a:solidFill>
                <a:latin typeface="Brush Script MT" panose="03060802040406070304" pitchFamily="66" charset="0"/>
              </a:rPr>
              <a:t> Sándor: </a:t>
            </a:r>
            <a:r>
              <a:rPr lang="hu-HU" sz="4400" dirty="0" smtClean="0">
                <a:solidFill>
                  <a:schemeClr val="bg1"/>
                </a:solidFill>
                <a:latin typeface="Brush Script MT" panose="03060802040406070304" pitchFamily="66" charset="0"/>
              </a:rPr>
              <a:t> </a:t>
            </a:r>
            <a:br>
              <a:rPr lang="hu-HU" sz="4400" dirty="0" smtClean="0">
                <a:solidFill>
                  <a:schemeClr val="bg1"/>
                </a:solidFill>
                <a:latin typeface="Brush Script MT" panose="03060802040406070304" pitchFamily="66" charset="0"/>
              </a:rPr>
            </a:br>
            <a:r>
              <a:rPr lang="hu-HU" sz="4400" dirty="0" smtClean="0">
                <a:solidFill>
                  <a:schemeClr val="bg1"/>
                </a:solidFill>
                <a:latin typeface="Brush Script MT" panose="03060802040406070304" pitchFamily="66" charset="0"/>
              </a:rPr>
              <a:t>Játszva magyarul – 1974</a:t>
            </a:r>
          </a:p>
          <a:p>
            <a:pPr marL="0" indent="0" algn="ctr">
              <a:buNone/>
            </a:pPr>
            <a:endParaRPr lang="hu-HU" sz="4400" dirty="0">
              <a:solidFill>
                <a:schemeClr val="bg1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6237312"/>
            <a:ext cx="2082902" cy="58786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5157107"/>
            <a:ext cx="1810180" cy="168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52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0">
        <p:fade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119" y="0"/>
            <a:ext cx="9144000" cy="548680"/>
          </a:xfrm>
        </p:spPr>
        <p:txBody>
          <a:bodyPr>
            <a:noAutofit/>
          </a:bodyPr>
          <a:lstStyle/>
          <a:p>
            <a:r>
              <a:rPr lang="hu-HU" b="1" u="sng" spc="100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BBK SZERVEZÉS</a:t>
            </a:r>
            <a:r>
              <a:rPr lang="en-US" b="1" u="sng" spc="100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 ELVEI</a:t>
            </a:r>
            <a:endParaRPr lang="hu-HU" spc="1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2775" y="5777880"/>
            <a:ext cx="9144000" cy="108012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u-HU" b="1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FESZTIVÁLOS KÖRNYEZET</a:t>
            </a:r>
          </a:p>
          <a:p>
            <a:pPr marL="457200" lvl="1" indent="0" algn="ctr">
              <a:spcBef>
                <a:spcPts val="0"/>
              </a:spcBef>
              <a:buNone/>
            </a:pP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LEZSER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HATÉKONY, NÉPSZERŰSÍTŐ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-23096" y="2060848"/>
            <a:ext cx="9144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4800" b="1" kern="0" cap="none" spc="50" dirty="0" smtClean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  <a:t>A KÁRPÁT-MEDENCEI </a:t>
            </a:r>
            <a:br>
              <a:rPr lang="hu-HU" sz="4800" b="1" kern="0" cap="none" spc="50" dirty="0" smtClean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</a:br>
            <a:r>
              <a:rPr lang="hu-HU" sz="4800" b="1" kern="0" cap="none" spc="50" dirty="0" smtClean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  <a:t>MAGYAR  ÉLETMINŐSÉG </a:t>
            </a:r>
            <a:br>
              <a:rPr lang="hu-HU" sz="4800" b="1" kern="0" cap="none" spc="50" dirty="0" smtClean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</a:br>
            <a:r>
              <a:rPr lang="hu-HU" sz="4800" b="1" kern="0" cap="none" spc="50" dirty="0" smtClean="0">
                <a:ln w="11430"/>
                <a:gradFill flip="none" rotWithShape="1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66FF66">
                        <a:lumMod val="100000"/>
                      </a:srgbClr>
                    </a:gs>
                  </a:gsLst>
                  <a:lin ang="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Verdana" pitchFamily="34" charset="0"/>
                <a:cs typeface="Verdana" pitchFamily="34" charset="0"/>
              </a:rPr>
              <a:t>JOBBULÁSÁHOZ</a:t>
            </a:r>
            <a:endParaRPr lang="hu-HU" sz="4800" b="1" kern="0" cap="none" spc="50" dirty="0">
              <a:ln w="11430"/>
              <a:gradFill flip="none" rotWithShape="1">
                <a:gsLst>
                  <a:gs pos="0">
                    <a:srgbClr val="FF0000"/>
                  </a:gs>
                  <a:gs pos="50000">
                    <a:schemeClr val="bg1"/>
                  </a:gs>
                  <a:gs pos="100000">
                    <a:srgbClr val="66FF66">
                      <a:lumMod val="100000"/>
                    </a:srgbClr>
                  </a:gs>
                </a:gsLst>
                <a:lin ang="0" scaled="1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Tartalom helye 2"/>
          <p:cNvSpPr txBox="1">
            <a:spLocks/>
          </p:cNvSpPr>
          <p:nvPr/>
        </p:nvSpPr>
        <p:spPr>
          <a:xfrm>
            <a:off x="25374" y="548680"/>
            <a:ext cx="914400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hu-HU" b="1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MULTIDISZCIPLINARITÁS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hu-HU" b="1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TUDÓS-VÁLLALKOZÓ PÁRBESZÉD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hu-HU" sz="1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MINDEN SZAKMA, </a:t>
            </a:r>
            <a:r>
              <a:rPr lang="hu-HU" sz="1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AMELYIK HOZZÁJÁRUL </a:t>
            </a:r>
            <a: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hu-HU" sz="2400" b="1" u="sng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artalom helye 2"/>
          <p:cNvSpPr txBox="1">
            <a:spLocks/>
          </p:cNvSpPr>
          <p:nvPr/>
        </p:nvSpPr>
        <p:spPr>
          <a:xfrm>
            <a:off x="0" y="4293096"/>
            <a:ext cx="9144000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hu-HU" b="1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GENERÁCIÓS HÍD</a:t>
            </a:r>
          </a:p>
          <a:p>
            <a:pPr marL="457200" lvl="1" indent="0" algn="ctr">
              <a:spcBef>
                <a:spcPts val="0"/>
              </a:spcBef>
              <a:buFont typeface="Arial" pitchFamily="34" charset="0"/>
              <a:buNone/>
            </a:pP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HALLGATÓKTÓL – PROFESSZOROKIG</a:t>
            </a:r>
          </a:p>
          <a:p>
            <a:pPr marL="457200" lvl="1" indent="0" algn="ctr">
              <a:spcBef>
                <a:spcPts val="0"/>
              </a:spcBef>
              <a:buNone/>
            </a:pP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KEZDŐ VÁLLALKOZÓKTÓL </a:t>
            </a:r>
            <a:r>
              <a:rPr lang="hu-H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SIKERES VEZETŐKIG </a:t>
            </a:r>
            <a:endParaRPr lang="hu-H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756841"/>
      </p:ext>
    </p:extLst>
  </p:cSld>
  <p:clrMapOvr>
    <a:masterClrMapping/>
  </p:clrMapOvr>
  <p:transition spd="med" advTm="2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9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7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6" presetClass="emph" presetSubtype="0" fill="hold" grpId="1" nodeType="withEffect">
                                  <p:stCondLst>
                                    <p:cond delay="20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1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2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4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4"/>
      <p:bldP spid="4" grpId="0" build="p" bldLvl="3"/>
      <p:bldP spid="4" grpId="1" build="allAtOnce"/>
      <p:bldP spid="6" grpId="0" bldLvl="4"/>
      <p:bldP spid="7" grpId="0" bldLvl="4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29152"/>
            <a:ext cx="8712968" cy="663544"/>
          </a:xfrm>
        </p:spPr>
        <p:txBody>
          <a:bodyPr>
            <a:noAutofit/>
          </a:bodyPr>
          <a:lstStyle/>
          <a:p>
            <a:r>
              <a:rPr lang="hu-HU" sz="4800" b="1" u="sng" dirty="0">
                <a:solidFill>
                  <a:srgbClr val="66FF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BBK </a:t>
            </a:r>
            <a:r>
              <a:rPr lang="hu-HU" sz="4800" b="1" u="sng" dirty="0" smtClean="0">
                <a:solidFill>
                  <a:srgbClr val="66FF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ALAPGONDOLATA</a:t>
            </a:r>
            <a:endParaRPr lang="hu-HU" sz="4800" u="sng" dirty="0">
              <a:solidFill>
                <a:srgbClr val="66FF33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68894" y="1332384"/>
            <a:ext cx="9144000" cy="5352268"/>
          </a:xfrm>
        </p:spPr>
        <p:txBody>
          <a:bodyPr>
            <a:noAutofit/>
          </a:bodyPr>
          <a:lstStyle/>
          <a:p>
            <a:pPr marL="0" indent="0" algn="ctr">
              <a:spcBef>
                <a:spcPts val="3000"/>
              </a:spcBef>
              <a:spcAft>
                <a:spcPts val="3000"/>
              </a:spcAft>
              <a:buNone/>
            </a:pPr>
            <a:r>
              <a:rPr lang="hu-HU" sz="4400" b="1" spc="1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ÉRTÉKTERMELŐ ERŐ</a:t>
            </a:r>
          </a:p>
          <a:p>
            <a:pPr marL="0" indent="0" algn="ctr">
              <a:spcBef>
                <a:spcPts val="3000"/>
              </a:spcBef>
              <a:spcAft>
                <a:spcPts val="3000"/>
              </a:spcAft>
              <a:buNone/>
            </a:pPr>
            <a:r>
              <a:rPr lang="hu-HU" sz="4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VÁLSÁGBÓL VALÓ KILÁBALÁS és FELLENDÜLÉS ALAPFELTÉTELE</a:t>
            </a:r>
          </a:p>
          <a:p>
            <a:pPr marL="0" indent="0" algn="ctr">
              <a:spcBef>
                <a:spcPts val="3000"/>
              </a:spcBef>
              <a:spcAft>
                <a:spcPts val="3000"/>
              </a:spcAft>
              <a:buNone/>
            </a:pPr>
            <a:r>
              <a:rPr lang="hu-HU" sz="4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ÖSSZEFOGÁSSAL LEHETÜNK A </a:t>
            </a:r>
            <a:br>
              <a:rPr lang="hu-HU" sz="4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4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AZ ÚJ VILÁGREND NYERTESEI</a:t>
            </a:r>
            <a:endParaRPr lang="hu-HU" sz="40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-2848" y="692696"/>
            <a:ext cx="9144000" cy="639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spcAft>
                <a:spcPts val="1800"/>
              </a:spcAft>
              <a:buFont typeface="Arial" pitchFamily="34" charset="0"/>
              <a:buNone/>
            </a:pPr>
            <a:r>
              <a:rPr lang="hu-HU" b="1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NEMZETI ÖSSZETARTOZÁS TUDATA</a:t>
            </a:r>
          </a:p>
        </p:txBody>
      </p:sp>
      <p:pic>
        <p:nvPicPr>
          <p:cNvPr id="1027" name="Picture 3" descr="C:\Program Files (x86)\Microsoft Office\MEDIA\OFFICE14\Bullets\j0115834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5319" y="2217055"/>
            <a:ext cx="407665" cy="40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Program Files (x86)\Microsoft Office\MEDIA\OFFICE14\Bullets\j0115834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9273" y="4778708"/>
            <a:ext cx="407665" cy="40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Egyenes összekötő 5"/>
          <p:cNvCxnSpPr/>
          <p:nvPr/>
        </p:nvCxnSpPr>
        <p:spPr>
          <a:xfrm>
            <a:off x="254633" y="2060848"/>
            <a:ext cx="849694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358672"/>
      </p:ext>
    </p:extLst>
  </p:cSld>
  <p:clrMapOvr>
    <a:masterClrMapping/>
  </p:clrMapOvr>
  <p:transition spd="med" advTm="2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9" presetClass="entr" presetSubtype="1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80728"/>
          </a:xfrm>
        </p:spPr>
        <p:txBody>
          <a:bodyPr>
            <a:normAutofit/>
          </a:bodyPr>
          <a:lstStyle/>
          <a:p>
            <a:r>
              <a:rPr lang="hu-HU" sz="48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PARADIGMAVÁLTÁS</a:t>
            </a:r>
            <a:endParaRPr lang="hu-HU" sz="4800" b="1" u="sng" dirty="0">
              <a:solidFill>
                <a:srgbClr val="66FF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7606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sz="4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hu-HU" sz="4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„Egy problémát nem lehet ugyanazzal a gondolkodásmóddal megoldani, </a:t>
            </a:r>
            <a:br>
              <a:rPr lang="hu-HU" sz="4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4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amely a problémát előidézte” </a:t>
            </a:r>
            <a:r>
              <a:rPr lang="hu-HU" sz="4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4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hu-HU" sz="40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buNone/>
            </a:pPr>
            <a:r>
              <a:rPr lang="hu-HU" b="1" dirty="0" smtClean="0">
                <a:solidFill>
                  <a:schemeClr val="bg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Albert </a:t>
            </a:r>
            <a:r>
              <a:rPr lang="hu-HU" b="1" dirty="0">
                <a:solidFill>
                  <a:schemeClr val="bg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Einstein</a:t>
            </a:r>
          </a:p>
        </p:txBody>
      </p:sp>
    </p:spTree>
    <p:extLst>
      <p:ext uri="{BB962C8B-B14F-4D97-AF65-F5344CB8AC3E}">
        <p14:creationId xmlns:p14="http://schemas.microsoft.com/office/powerpoint/2010/main" val="596080365"/>
      </p:ext>
    </p:extLst>
  </p:cSld>
  <p:clrMapOvr>
    <a:masterClrMapping/>
  </p:clrMapOvr>
  <p:transition spd="med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-11987"/>
            <a:ext cx="8229600" cy="920707"/>
          </a:xfrm>
        </p:spPr>
        <p:txBody>
          <a:bodyPr>
            <a:normAutofit/>
          </a:bodyPr>
          <a:lstStyle/>
          <a:p>
            <a:r>
              <a:rPr lang="hu-HU" sz="54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BBK   </a:t>
            </a:r>
            <a:r>
              <a:rPr lang="hu-HU" sz="54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PÉLDAKÉPEI</a:t>
            </a:r>
            <a:endParaRPr lang="hu-HU" sz="5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741368"/>
            <a:ext cx="9036496" cy="5688632"/>
          </a:xfrm>
        </p:spPr>
        <p:txBody>
          <a:bodyPr/>
          <a:lstStyle/>
          <a:p>
            <a:pPr marL="0" indent="0" algn="ctr">
              <a:spcBef>
                <a:spcPts val="2400"/>
              </a:spcBef>
              <a:spcAft>
                <a:spcPts val="2400"/>
              </a:spcAft>
              <a:buNone/>
            </a:pPr>
            <a:r>
              <a:rPr lang="hu-HU" b="1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MAGYAR   PROFESSZOROK </a:t>
            </a:r>
            <a:br>
              <a:rPr lang="hu-HU" b="1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b="1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III. VILÁGTALÁLKOZÓJA</a:t>
            </a:r>
            <a:br>
              <a:rPr lang="hu-HU" b="1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MPV</a:t>
            </a:r>
            <a:r>
              <a:rPr lang="hu-HU" sz="2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Magyar Professzorok  </a:t>
            </a:r>
            <a: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Világtanácsa</a:t>
            </a:r>
            <a:b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Partiumi </a:t>
            </a:r>
            <a:r>
              <a:rPr lang="hu-HU" sz="2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Keresztény </a:t>
            </a:r>
            <a: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Egyetem</a:t>
            </a:r>
            <a:b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hu-HU" sz="2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gyvárad, 2002</a:t>
            </a:r>
            <a:r>
              <a:rPr lang="hu-HU" sz="2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szeptember </a:t>
            </a:r>
            <a: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</a:t>
            </a:r>
            <a:b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800" b="1" dirty="0" err="1" smtClean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Interdiszciplinaritás</a:t>
            </a:r>
            <a:endParaRPr lang="hu-HU" sz="2800" b="1" dirty="0" smtClean="0">
              <a:solidFill>
                <a:srgbClr val="92D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spcBef>
                <a:spcPts val="2400"/>
              </a:spcBef>
              <a:spcAft>
                <a:spcPts val="2400"/>
              </a:spcAft>
              <a:buNone/>
            </a:pPr>
            <a:r>
              <a:rPr lang="hu-HU" b="1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FRK: FACHHOCHSCHUL-REKTORENKONFERENZ</a:t>
            </a:r>
            <a:br>
              <a:rPr lang="hu-HU" b="1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8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Bad</a:t>
            </a:r>
            <a: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hu-HU" sz="28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Wiessee</a:t>
            </a:r>
            <a: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Bajorország, 1995</a:t>
            </a:r>
            <a:br>
              <a:rPr lang="hu-H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800" b="1" dirty="0" smtClean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Nyugdíjas </a:t>
            </a:r>
            <a:r>
              <a:rPr lang="hu-HU" sz="2800" b="1" dirty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rektoroknak szervezett </a:t>
            </a:r>
            <a:r>
              <a:rPr lang="hu-HU" sz="2800" b="1" dirty="0" smtClean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800" b="1" dirty="0" smtClean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800" b="1" dirty="0" smtClean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lezser </a:t>
            </a:r>
            <a:r>
              <a:rPr lang="hu-HU" sz="2800" b="1" dirty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konferencia</a:t>
            </a:r>
          </a:p>
        </p:txBody>
      </p:sp>
    </p:spTree>
    <p:extLst>
      <p:ext uri="{BB962C8B-B14F-4D97-AF65-F5344CB8AC3E}">
        <p14:creationId xmlns:p14="http://schemas.microsoft.com/office/powerpoint/2010/main" val="3913324521"/>
      </p:ext>
    </p:extLst>
  </p:cSld>
  <p:clrMapOvr>
    <a:masterClrMapping/>
  </p:clrMapOvr>
  <p:transition spd="med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10000" decel="1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6 4.81481E-6 L -0.00191 -0.8240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4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</p:spPr>
        <p:txBody>
          <a:bodyPr>
            <a:normAutofit fontScale="90000"/>
          </a:bodyPr>
          <a:lstStyle/>
          <a:p>
            <a:r>
              <a:rPr lang="hu-HU" sz="48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BBK  SOROZAT TÖRTÉNETE</a:t>
            </a:r>
            <a:endParaRPr lang="hu-HU" sz="4800" b="1" u="sng" dirty="0">
              <a:solidFill>
                <a:srgbClr val="66FF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19268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2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1.BBK.2010.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Verőce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2010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július 3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b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IV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Erdélyország az én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hazám</a:t>
            </a:r>
            <a:endParaRPr lang="hu-HU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2.BBK.2011. 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fi-FI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Balatonlelle, 2011. július 1-2</a:t>
            </a:r>
            <a:r>
              <a:rPr lang="fi-FI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I. Magyar Világtalálkozó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2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3.BBK.2012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Budapest, 2012. július 5-6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b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II.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Magyar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Világtalálkozó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2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4.BBK.2013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Budapest, 2013. május 22-23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b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III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Magyar Világtalálkozó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2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5.BBK.2014.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hu-HU" sz="2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	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Budapest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2014. 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május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21-22.</a:t>
            </a:r>
            <a:b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 		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IV. 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Magyar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Világtalálkozó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2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6.BBK.2015.  	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Budapest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2015. 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május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27-28.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 		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Magyar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Világtalálkozó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2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7.BBK.2016.  	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Budapest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2016. 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május 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19-20.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 		</a:t>
            </a: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VI. </a:t>
            </a:r>
            <a:r>
              <a:rPr lang="hu-H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Magyar Világtalálkozó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hu-HU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hu-HU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hu-HU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974767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191 0.78519 L 2.77778E-7 -1.11111E-6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3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BBK FEJLŐDÉSE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342214"/>
              </p:ext>
            </p:extLst>
          </p:nvPr>
        </p:nvGraphicFramePr>
        <p:xfrm>
          <a:off x="539552" y="764704"/>
          <a:ext cx="8229600" cy="59131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546848"/>
                <a:gridCol w="1296144"/>
                <a:gridCol w="1296144"/>
                <a:gridCol w="1090464"/>
              </a:tblGrid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hu-HU" sz="3200" dirty="0" smtClean="0">
                          <a:solidFill>
                            <a:srgbClr val="FF0066"/>
                          </a:solidFill>
                        </a:rPr>
                        <a:t>KONFERENCIA</a:t>
                      </a:r>
                      <a:endParaRPr lang="hu-HU" sz="3200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solidFill>
                            <a:srgbClr val="FF0066"/>
                          </a:solidFill>
                        </a:rPr>
                        <a:t>SZERZŐK SZÁMA</a:t>
                      </a:r>
                      <a:endParaRPr lang="hu-HU" sz="1600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solidFill>
                            <a:srgbClr val="FF0066"/>
                          </a:solidFill>
                        </a:rPr>
                        <a:t>ELŐADÁSOK SZÁMA</a:t>
                      </a:r>
                      <a:endParaRPr lang="hu-HU" sz="1600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solidFill>
                            <a:srgbClr val="FF0066"/>
                          </a:solidFill>
                        </a:rPr>
                        <a:t>SZEKCIÓK SZÁMA</a:t>
                      </a:r>
                      <a:endParaRPr lang="hu-HU" sz="1600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1.BBK.2010.</a:t>
                      </a:r>
                      <a:endParaRPr lang="hu-HU" sz="4400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</a:rPr>
                        <a:t>31</a:t>
                      </a:r>
                      <a:endParaRPr lang="hu-HU" sz="44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</a:rPr>
                        <a:t>25</a:t>
                      </a:r>
                      <a:endParaRPr lang="hu-HU" sz="44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</a:rPr>
                        <a:t>7</a:t>
                      </a:r>
                      <a:endParaRPr lang="hu-HU" sz="44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2.BBK.2011. </a:t>
                      </a:r>
                      <a:endParaRPr lang="hu-HU" sz="4400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</a:rPr>
                        <a:t>34</a:t>
                      </a:r>
                      <a:endParaRPr lang="hu-HU" sz="44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</a:rPr>
                        <a:t>33</a:t>
                      </a:r>
                      <a:endParaRPr lang="hu-HU" sz="44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</a:rPr>
                        <a:t>5</a:t>
                      </a:r>
                      <a:endParaRPr lang="hu-HU" sz="44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3.BBK.2012.</a:t>
                      </a:r>
                      <a:endParaRPr lang="hu-HU" sz="4400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</a:rPr>
                        <a:t>60</a:t>
                      </a:r>
                      <a:endParaRPr lang="hu-HU" sz="44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</a:rPr>
                        <a:t>60</a:t>
                      </a:r>
                      <a:endParaRPr lang="hu-HU" sz="44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</a:rPr>
                        <a:t>10</a:t>
                      </a:r>
                      <a:endParaRPr lang="hu-HU" sz="44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4.BBK.2013.</a:t>
                      </a:r>
                      <a:endParaRPr lang="hu-HU" sz="4400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</a:rPr>
                        <a:t>101</a:t>
                      </a:r>
                      <a:endParaRPr lang="hu-HU" sz="44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</a:rPr>
                        <a:t>85</a:t>
                      </a:r>
                      <a:endParaRPr lang="hu-HU" sz="44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dirty="0" smtClean="0">
                          <a:solidFill>
                            <a:srgbClr val="FF0066"/>
                          </a:solidFill>
                        </a:rPr>
                        <a:t>13</a:t>
                      </a:r>
                      <a:endParaRPr lang="hu-HU" sz="44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4400" b="1" kern="1200" dirty="0" smtClean="0">
                          <a:solidFill>
                            <a:srgbClr val="FF0066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5.BBK.2014.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4400" b="1" kern="120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kern="120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  <a:endParaRPr lang="hu-HU" sz="4400" b="1" kern="1200" dirty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kern="120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hu-HU" sz="4400" b="1" kern="1200" dirty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4400" b="1" kern="1200" dirty="0" smtClean="0">
                          <a:solidFill>
                            <a:srgbClr val="FF0066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6.BBK.2015.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4400" b="1" kern="120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kern="120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  <a:endParaRPr lang="hu-HU" sz="4400" b="1" kern="1200" dirty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kern="120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hu-HU" sz="4400" b="1" kern="1200" dirty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4400" b="1" kern="1200" dirty="0" smtClean="0">
                          <a:solidFill>
                            <a:srgbClr val="FF0066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7.BBK.2016.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kern="120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  <a:endParaRPr lang="hu-HU" sz="4400" b="1" kern="1200" dirty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kern="120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  <a:endParaRPr lang="hu-HU" sz="4400" b="1" kern="1200" dirty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4400" b="1" kern="120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hu-HU" sz="4400" b="1" kern="1200" dirty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64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84" y="14064"/>
            <a:ext cx="9149283" cy="6843936"/>
          </a:xfrm>
        </p:spPr>
      </p:pic>
      <p:sp>
        <p:nvSpPr>
          <p:cNvPr id="6" name="Hétágú csillag 5"/>
          <p:cNvSpPr/>
          <p:nvPr/>
        </p:nvSpPr>
        <p:spPr>
          <a:xfrm>
            <a:off x="8598972" y="3902135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7" name="Hétágú csillag 6"/>
          <p:cNvSpPr/>
          <p:nvPr/>
        </p:nvSpPr>
        <p:spPr>
          <a:xfrm>
            <a:off x="7812360" y="3030488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8" name="Hétágú csillag 7"/>
          <p:cNvSpPr/>
          <p:nvPr/>
        </p:nvSpPr>
        <p:spPr>
          <a:xfrm>
            <a:off x="7020272" y="2944763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9" name="Hétágú csillag 8"/>
          <p:cNvSpPr/>
          <p:nvPr/>
        </p:nvSpPr>
        <p:spPr>
          <a:xfrm>
            <a:off x="6228184" y="2656731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12" name="Hétágú csillag 11"/>
          <p:cNvSpPr/>
          <p:nvPr/>
        </p:nvSpPr>
        <p:spPr>
          <a:xfrm>
            <a:off x="4644008" y="5373216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13" name="Hétágú csillag 12"/>
          <p:cNvSpPr/>
          <p:nvPr/>
        </p:nvSpPr>
        <p:spPr>
          <a:xfrm>
            <a:off x="4067944" y="4437112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15" name="Hétágú csillag 14"/>
          <p:cNvSpPr/>
          <p:nvPr/>
        </p:nvSpPr>
        <p:spPr>
          <a:xfrm>
            <a:off x="-8917" y="2235390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16" name="Hétágú csillag 15"/>
          <p:cNvSpPr/>
          <p:nvPr/>
        </p:nvSpPr>
        <p:spPr>
          <a:xfrm>
            <a:off x="10133" y="44624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19" name="Szövegdoboz 18"/>
          <p:cNvSpPr txBox="1"/>
          <p:nvPr/>
        </p:nvSpPr>
        <p:spPr>
          <a:xfrm>
            <a:off x="-15956" y="2568338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USA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423950" y="44624"/>
            <a:ext cx="2275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Bajor-ország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Szövegdoboz 20"/>
          <p:cNvSpPr txBox="1"/>
          <p:nvPr/>
        </p:nvSpPr>
        <p:spPr>
          <a:xfrm>
            <a:off x="3301895" y="4725144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Szabadka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Szövegdoboz 22"/>
          <p:cNvSpPr txBox="1"/>
          <p:nvPr/>
        </p:nvSpPr>
        <p:spPr>
          <a:xfrm>
            <a:off x="5166066" y="1156102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Ungvár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Szövegdoboz 23"/>
          <p:cNvSpPr txBox="1"/>
          <p:nvPr/>
        </p:nvSpPr>
        <p:spPr>
          <a:xfrm>
            <a:off x="3169221" y="1019969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Komárom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Szövegdoboz 27"/>
          <p:cNvSpPr txBox="1"/>
          <p:nvPr/>
        </p:nvSpPr>
        <p:spPr>
          <a:xfrm>
            <a:off x="47403" y="5470875"/>
            <a:ext cx="2439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Spanyol ország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Hétágú csillag 29"/>
          <p:cNvSpPr/>
          <p:nvPr/>
        </p:nvSpPr>
        <p:spPr>
          <a:xfrm>
            <a:off x="8513035" y="5744402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31" name="Hétágú csillag 30"/>
          <p:cNvSpPr/>
          <p:nvPr/>
        </p:nvSpPr>
        <p:spPr>
          <a:xfrm>
            <a:off x="6528945" y="639272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32" name="Hétágú csillag 31"/>
          <p:cNvSpPr/>
          <p:nvPr/>
        </p:nvSpPr>
        <p:spPr>
          <a:xfrm>
            <a:off x="4211478" y="1306444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33" name="Hétágú csillag 32"/>
          <p:cNvSpPr/>
          <p:nvPr/>
        </p:nvSpPr>
        <p:spPr>
          <a:xfrm>
            <a:off x="5724128" y="3923764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34" name="Hétágú csillag 33"/>
          <p:cNvSpPr/>
          <p:nvPr/>
        </p:nvSpPr>
        <p:spPr>
          <a:xfrm>
            <a:off x="6579283" y="1289834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35" name="Szövegdoboz 34"/>
          <p:cNvSpPr txBox="1"/>
          <p:nvPr/>
        </p:nvSpPr>
        <p:spPr>
          <a:xfrm>
            <a:off x="4039977" y="5663102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Újvidék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Szövegdoboz 35"/>
          <p:cNvSpPr txBox="1"/>
          <p:nvPr/>
        </p:nvSpPr>
        <p:spPr>
          <a:xfrm>
            <a:off x="5103119" y="592256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>
                <a:solidFill>
                  <a:srgbClr val="FFFF00"/>
                </a:solidFill>
                <a:latin typeface="Arial Black" panose="020B0A04020102020204" pitchFamily="34" charset="0"/>
              </a:rPr>
              <a:t>L</a:t>
            </a:r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emberg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Szövegdoboz 36"/>
          <p:cNvSpPr txBox="1"/>
          <p:nvPr/>
        </p:nvSpPr>
        <p:spPr>
          <a:xfrm>
            <a:off x="5004048" y="4211796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Temesvár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Szövegdoboz 37"/>
          <p:cNvSpPr txBox="1"/>
          <p:nvPr/>
        </p:nvSpPr>
        <p:spPr>
          <a:xfrm>
            <a:off x="5004048" y="2968196"/>
            <a:ext cx="1755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Nagyvárad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Szövegdoboz 38"/>
          <p:cNvSpPr txBox="1"/>
          <p:nvPr/>
        </p:nvSpPr>
        <p:spPr>
          <a:xfrm>
            <a:off x="6298180" y="3232795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Kolozsvár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Szövegdoboz 39"/>
          <p:cNvSpPr txBox="1"/>
          <p:nvPr/>
        </p:nvSpPr>
        <p:spPr>
          <a:xfrm>
            <a:off x="7545357" y="3278961"/>
            <a:ext cx="1476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Maros-váráshely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Szövegdoboz 40"/>
          <p:cNvSpPr txBox="1"/>
          <p:nvPr/>
        </p:nvSpPr>
        <p:spPr>
          <a:xfrm>
            <a:off x="7254298" y="4149080"/>
            <a:ext cx="1746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Csíkszereda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Szövegdoboz 41"/>
          <p:cNvSpPr txBox="1"/>
          <p:nvPr/>
        </p:nvSpPr>
        <p:spPr>
          <a:xfrm>
            <a:off x="7602319" y="5332566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Bukarest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Hétágú csillag 42"/>
          <p:cNvSpPr/>
          <p:nvPr/>
        </p:nvSpPr>
        <p:spPr>
          <a:xfrm>
            <a:off x="13984" y="5188550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3" name="Ellipszis 2"/>
          <p:cNvSpPr/>
          <p:nvPr/>
        </p:nvSpPr>
        <p:spPr>
          <a:xfrm>
            <a:off x="3552875" y="2564904"/>
            <a:ext cx="310054" cy="32868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Ellipszis 43"/>
          <p:cNvSpPr/>
          <p:nvPr/>
        </p:nvSpPr>
        <p:spPr>
          <a:xfrm>
            <a:off x="3610290" y="2631677"/>
            <a:ext cx="195224" cy="195133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5" name="Ellipszis 44"/>
          <p:cNvSpPr/>
          <p:nvPr/>
        </p:nvSpPr>
        <p:spPr>
          <a:xfrm>
            <a:off x="3663287" y="2680461"/>
            <a:ext cx="89230" cy="97567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Szövegdoboz 45"/>
          <p:cNvSpPr txBox="1"/>
          <p:nvPr/>
        </p:nvSpPr>
        <p:spPr>
          <a:xfrm>
            <a:off x="2272212" y="2077679"/>
            <a:ext cx="2871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Óbudai Egyetem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Hétágú csillag 46"/>
          <p:cNvSpPr/>
          <p:nvPr/>
        </p:nvSpPr>
        <p:spPr>
          <a:xfrm>
            <a:off x="-15956" y="1340768"/>
            <a:ext cx="360040" cy="288032"/>
          </a:xfrm>
          <a:prstGeom prst="star7">
            <a:avLst>
              <a:gd name="adj" fmla="val 9456"/>
              <a:gd name="hf" fmla="val 102572"/>
              <a:gd name="vf" fmla="val 10521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 Black" panose="020B0A04020102020204" pitchFamily="34" charset="0"/>
            </a:endParaRPr>
          </a:p>
        </p:txBody>
      </p:sp>
      <p:sp>
        <p:nvSpPr>
          <p:cNvPr id="48" name="Szövegdoboz 47"/>
          <p:cNvSpPr txBox="1"/>
          <p:nvPr/>
        </p:nvSpPr>
        <p:spPr>
          <a:xfrm>
            <a:off x="-31891" y="1628800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Oxford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9" name="Ellipszis 48"/>
          <p:cNvSpPr/>
          <p:nvPr/>
        </p:nvSpPr>
        <p:spPr>
          <a:xfrm>
            <a:off x="3500189" y="2506857"/>
            <a:ext cx="415423" cy="444775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0" name="Szövegdoboz 49"/>
          <p:cNvSpPr txBox="1"/>
          <p:nvPr/>
        </p:nvSpPr>
        <p:spPr>
          <a:xfrm>
            <a:off x="2369824" y="2960279"/>
            <a:ext cx="2871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Magyar </a:t>
            </a:r>
            <a:b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hu-H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Világtalálkozó</a:t>
            </a:r>
            <a:endParaRPr lang="hu-H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Ellipszis 50"/>
          <p:cNvSpPr/>
          <p:nvPr/>
        </p:nvSpPr>
        <p:spPr>
          <a:xfrm>
            <a:off x="3428455" y="2451463"/>
            <a:ext cx="558889" cy="555563"/>
          </a:xfrm>
          <a:prstGeom prst="ellipse">
            <a:avLst/>
          </a:prstGeom>
          <a:noFill/>
          <a:ln w="3175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3" name="Ellipszis 52"/>
          <p:cNvSpPr/>
          <p:nvPr/>
        </p:nvSpPr>
        <p:spPr>
          <a:xfrm>
            <a:off x="3428454" y="2454527"/>
            <a:ext cx="558889" cy="555563"/>
          </a:xfrm>
          <a:prstGeom prst="ellipse">
            <a:avLst/>
          </a:prstGeom>
          <a:noFill/>
          <a:ln w="3175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4" name="Ellipszis 53"/>
          <p:cNvSpPr/>
          <p:nvPr/>
        </p:nvSpPr>
        <p:spPr>
          <a:xfrm>
            <a:off x="3428457" y="2451463"/>
            <a:ext cx="558889" cy="555563"/>
          </a:xfrm>
          <a:prstGeom prst="ellipse">
            <a:avLst/>
          </a:prstGeom>
          <a:noFill/>
          <a:ln w="3175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5" name="Ellipszis 54"/>
          <p:cNvSpPr/>
          <p:nvPr/>
        </p:nvSpPr>
        <p:spPr>
          <a:xfrm>
            <a:off x="3428457" y="2451461"/>
            <a:ext cx="558889" cy="555563"/>
          </a:xfrm>
          <a:prstGeom prst="ellipse">
            <a:avLst/>
          </a:prstGeom>
          <a:noFill/>
          <a:ln w="3175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6" name="Ellipszis 55"/>
          <p:cNvSpPr/>
          <p:nvPr/>
        </p:nvSpPr>
        <p:spPr>
          <a:xfrm>
            <a:off x="3428453" y="2451460"/>
            <a:ext cx="558889" cy="555563"/>
          </a:xfrm>
          <a:prstGeom prst="ellipse">
            <a:avLst/>
          </a:prstGeom>
          <a:noFill/>
          <a:ln w="3175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7" name="Ellipszis 56"/>
          <p:cNvSpPr/>
          <p:nvPr/>
        </p:nvSpPr>
        <p:spPr>
          <a:xfrm>
            <a:off x="3428452" y="2453692"/>
            <a:ext cx="558889" cy="555563"/>
          </a:xfrm>
          <a:prstGeom prst="ellipse">
            <a:avLst/>
          </a:prstGeom>
          <a:noFill/>
          <a:ln w="3175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8" name="Ellipszis 57"/>
          <p:cNvSpPr/>
          <p:nvPr/>
        </p:nvSpPr>
        <p:spPr>
          <a:xfrm>
            <a:off x="3428451" y="2453692"/>
            <a:ext cx="558889" cy="555563"/>
          </a:xfrm>
          <a:prstGeom prst="ellipse">
            <a:avLst/>
          </a:prstGeom>
          <a:noFill/>
          <a:ln w="3175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2" name="Cím 1"/>
          <p:cNvSpPr txBox="1">
            <a:spLocks/>
          </p:cNvSpPr>
          <p:nvPr/>
        </p:nvSpPr>
        <p:spPr>
          <a:xfrm>
            <a:off x="0" y="5949280"/>
            <a:ext cx="9144000" cy="9087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„KÁRPÁT - HAZA”   TALÁLKOZÓ</a:t>
            </a:r>
            <a:endParaRPr lang="hu-HU" sz="4000" u="sng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79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12000">
        <p14:glitter pattern="hexagon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" dur="5000" fill="hold"/>
                                        <p:tgtEl>
                                          <p:spTgt spid="51"/>
                                        </p:tgtEl>
                                      </p:cBhvr>
                                      <p:by x="2000000" y="20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0" dur="5000" fill="hold"/>
                                        <p:tgtEl>
                                          <p:spTgt spid="53"/>
                                        </p:tgtEl>
                                      </p:cBhvr>
                                      <p:by x="2000000" y="20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2" dur="5000" fill="hold"/>
                                        <p:tgtEl>
                                          <p:spTgt spid="54"/>
                                        </p:tgtEl>
                                      </p:cBhvr>
                                      <p:by x="2000000" y="20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4" dur="5000" fill="hold"/>
                                        <p:tgtEl>
                                          <p:spTgt spid="55"/>
                                        </p:tgtEl>
                                      </p:cBhvr>
                                      <p:by x="2000000" y="20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6" dur="5000" fill="hold"/>
                                        <p:tgtEl>
                                          <p:spTgt spid="56"/>
                                        </p:tgtEl>
                                      </p:cBhvr>
                                      <p:by x="2000000" y="20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8" dur="5000" fill="hold"/>
                                        <p:tgtEl>
                                          <p:spTgt spid="57"/>
                                        </p:tgtEl>
                                      </p:cBhvr>
                                      <p:by x="2000000" y="20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0" dur="5000" fill="hold"/>
                                        <p:tgtEl>
                                          <p:spTgt spid="58"/>
                                        </p:tgtEl>
                                      </p:cBhvr>
                                      <p:by x="2000000" y="20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5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8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4" grpId="0" animBg="1"/>
      <p:bldP spid="45" grpId="0" animBg="1"/>
      <p:bldP spid="49" grpId="0" animBg="1"/>
      <p:bldP spid="51" grpId="1" animBg="1"/>
      <p:bldP spid="53" grpId="0" animBg="1" autoUpdateAnimBg="0"/>
      <p:bldP spid="54" grpId="0" animBg="1"/>
      <p:bldP spid="55" grpId="0" animBg="1"/>
      <p:bldP spid="56" grpId="0" animBg="1"/>
      <p:bldP spid="57" grpId="0" animBg="1"/>
      <p:bldP spid="58" grpId="0" animBg="1"/>
      <p:bldP spid="52" grpId="0"/>
      <p:bldP spid="5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6659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hu-HU" sz="40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hu-HU" sz="40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BBK. 2010. VERŐCE</a:t>
            </a:r>
            <a:endParaRPr lang="hu-HU" sz="4000" b="1" u="sng" dirty="0">
              <a:solidFill>
                <a:srgbClr val="66FF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5579" y="5805264"/>
            <a:ext cx="9144000" cy="10527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sz="3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„BBK „ALAPKŐ” LETÉTEL”</a:t>
            </a:r>
          </a:p>
          <a:p>
            <a:pPr marL="0" indent="0" algn="ctr">
              <a:buNone/>
            </a:pPr>
            <a:r>
              <a:rPr lang="hu-H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BÚJDOSÓ SZÉKELY vendéglőben</a:t>
            </a:r>
            <a:endParaRPr lang="hu-HU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Bezár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6754" y="692697"/>
            <a:ext cx="8121650" cy="49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765724"/>
      </p:ext>
    </p:extLst>
  </p:cSld>
  <p:clrMapOvr>
    <a:masterClrMapping/>
  </p:clrMapOvr>
  <p:transition spd="med" advTm="2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805264"/>
            <a:ext cx="9036496" cy="102167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hu-HU" sz="42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KONFERENCIA SÁTOR</a:t>
            </a:r>
          </a:p>
          <a:p>
            <a:pPr marL="0" indent="0" algn="ctr">
              <a:buNone/>
            </a:pPr>
            <a:r>
              <a:rPr lang="hu-HU" sz="2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Az </a:t>
            </a:r>
            <a:r>
              <a:rPr lang="hu-HU" sz="2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ÓBUDAI EGYETEM </a:t>
            </a:r>
            <a:r>
              <a:rPr lang="hu-HU" sz="2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FORD-A MODELLJE</a:t>
            </a:r>
          </a:p>
        </p:txBody>
      </p:sp>
      <p:pic>
        <p:nvPicPr>
          <p:cNvPr id="6146" name="Picture 2" descr="Bezár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2944" y="692696"/>
            <a:ext cx="8098674" cy="503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ím 1"/>
          <p:cNvSpPr>
            <a:spLocks noGrp="1"/>
          </p:cNvSpPr>
          <p:nvPr>
            <p:ph type="title"/>
          </p:nvPr>
        </p:nvSpPr>
        <p:spPr>
          <a:xfrm>
            <a:off x="436659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hu-HU" sz="40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hu-HU" sz="40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BBK. 2010. VERŐCE</a:t>
            </a:r>
            <a:endParaRPr lang="hu-HU" sz="4000" b="1" u="sng" dirty="0">
              <a:solidFill>
                <a:srgbClr val="66FF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47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7442" y="0"/>
            <a:ext cx="8229600" cy="706090"/>
          </a:xfrm>
        </p:spPr>
        <p:txBody>
          <a:bodyPr>
            <a:normAutofit/>
          </a:bodyPr>
          <a:lstStyle/>
          <a:p>
            <a:r>
              <a:rPr lang="hu-HU" sz="40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hu-HU" sz="40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BBK. 2010. VERŐCE</a:t>
            </a:r>
            <a:endParaRPr lang="hu-HU" sz="4000" b="1" u="sng" dirty="0">
              <a:solidFill>
                <a:srgbClr val="66FF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5733256"/>
            <a:ext cx="8229600" cy="100811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hu-HU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SzNT</a:t>
            </a: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az ERDÉLYORSZÁG AZ ÉN HAZÁM</a:t>
            </a:r>
            <a:b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fesztiválon</a:t>
            </a:r>
            <a:endParaRPr lang="hu-HU" dirty="0"/>
          </a:p>
        </p:txBody>
      </p:sp>
      <p:pic>
        <p:nvPicPr>
          <p:cNvPr id="3074" name="Picture 2" descr="Bezá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764229"/>
            <a:ext cx="7309485" cy="487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57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165304"/>
            <a:ext cx="8964488" cy="6734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KEREKASZTAL és FOGADÁS</a:t>
            </a:r>
          </a:p>
          <a:p>
            <a:pPr marL="0" indent="0" algn="ctr">
              <a:buNone/>
            </a:pPr>
            <a:endParaRPr lang="hu-HU" dirty="0"/>
          </a:p>
        </p:txBody>
      </p:sp>
      <p:pic>
        <p:nvPicPr>
          <p:cNvPr id="4098" name="Picture 2" descr="Bezá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819705" cy="521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436659" y="0"/>
            <a:ext cx="822960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BBK. 2010. VERŐCE</a:t>
            </a:r>
            <a:endParaRPr lang="hu-HU" sz="4000" b="1" u="sng" dirty="0">
              <a:solidFill>
                <a:srgbClr val="66FF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57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7508" y="27856"/>
            <a:ext cx="8229600" cy="922114"/>
          </a:xfrm>
        </p:spPr>
        <p:txBody>
          <a:bodyPr>
            <a:normAutofit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BBK. 2010. 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VERŐCE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095216"/>
            <a:ext cx="9036496" cy="7519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ÉLÉNK ESZMECSERE UTÁN HAZAFELÉ</a:t>
            </a:r>
            <a:endParaRPr lang="hu-HU" dirty="0"/>
          </a:p>
        </p:txBody>
      </p:sp>
      <p:pic>
        <p:nvPicPr>
          <p:cNvPr id="1026" name="Picture 2" descr="Bezá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1052612"/>
            <a:ext cx="7344816" cy="489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54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467"/>
            <a:ext cx="9144000" cy="687229"/>
          </a:xfrm>
        </p:spPr>
        <p:txBody>
          <a:bodyPr>
            <a:normAutofit fontScale="90000"/>
          </a:bodyPr>
          <a:lstStyle/>
          <a:p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BBK. 2011. BALATONLELLE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73356" y="6142882"/>
            <a:ext cx="8229600" cy="6375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KONFERENCIA HELYSZÍNE</a:t>
            </a:r>
            <a:endParaRPr lang="hu-HU" dirty="0"/>
          </a:p>
        </p:txBody>
      </p:sp>
      <p:pic>
        <p:nvPicPr>
          <p:cNvPr id="7170" name="Picture 2" descr="Bezá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8098674" cy="539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32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467"/>
            <a:ext cx="9144000" cy="687229"/>
          </a:xfrm>
        </p:spPr>
        <p:txBody>
          <a:bodyPr>
            <a:normAutofit fontScale="90000"/>
          </a:bodyPr>
          <a:lstStyle/>
          <a:p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BBK. 2011. BALATONLELLE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6381328"/>
            <a:ext cx="8229600" cy="53692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Az ELŐADÁSOK</a:t>
            </a:r>
            <a:endParaRPr lang="hu-HU" dirty="0"/>
          </a:p>
        </p:txBody>
      </p:sp>
      <p:pic>
        <p:nvPicPr>
          <p:cNvPr id="8194" name="Picture 2" descr="Bezá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8098674" cy="539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78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467"/>
            <a:ext cx="9144000" cy="716857"/>
          </a:xfrm>
        </p:spPr>
        <p:txBody>
          <a:bodyPr>
            <a:normAutofit fontScale="90000"/>
          </a:bodyPr>
          <a:lstStyle/>
          <a:p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BBK. 2011. BALATONLELLE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702675" y="5967060"/>
            <a:ext cx="3813542" cy="80717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ELŐADÓK és a </a:t>
            </a:r>
            <a:b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FOGADÁS</a:t>
            </a:r>
            <a:endParaRPr lang="hu-HU" dirty="0"/>
          </a:p>
        </p:txBody>
      </p:sp>
      <p:pic>
        <p:nvPicPr>
          <p:cNvPr id="10242" name="Picture 2" descr="Bezá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087" y="714245"/>
            <a:ext cx="1673543" cy="250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Bezár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234" y="707114"/>
            <a:ext cx="1673543" cy="250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Bezár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2" y="714245"/>
            <a:ext cx="1673543" cy="250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Bezár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4689" y="709197"/>
            <a:ext cx="1673543" cy="250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Bezár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1404" y="709198"/>
            <a:ext cx="1673543" cy="250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Bezár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5345" y="3429000"/>
            <a:ext cx="2429602" cy="161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Bezár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3356991"/>
            <a:ext cx="2429602" cy="161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6" name="Picture 16" descr="Bezár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1007" y="3356992"/>
            <a:ext cx="1673543" cy="250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8" name="Picture 18" descr="Bezár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0411" y="3356991"/>
            <a:ext cx="1673543" cy="250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0" name="Picture 20" descr="Bezár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5345" y="5157192"/>
            <a:ext cx="2429602" cy="161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2" name="Picture 22" descr="Bezár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5157191"/>
            <a:ext cx="2429602" cy="161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9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467"/>
            <a:ext cx="9144000" cy="687229"/>
          </a:xfrm>
        </p:spPr>
        <p:txBody>
          <a:bodyPr>
            <a:normAutofit fontScale="90000"/>
          </a:bodyPr>
          <a:lstStyle/>
          <a:p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BBK. 2011. BALATONLELLE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6307912"/>
            <a:ext cx="8229600" cy="53692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KONFERENCIA KIADVÁNYA</a:t>
            </a:r>
            <a:endParaRPr lang="hu-HU" dirty="0"/>
          </a:p>
        </p:txBody>
      </p:sp>
      <p:pic>
        <p:nvPicPr>
          <p:cNvPr id="9218" name="Picture 2" descr="Bezá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1449" y="1001300"/>
            <a:ext cx="4614545" cy="46599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Bezár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4608512" cy="46085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9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97674" y="548680"/>
            <a:ext cx="4211960" cy="1143000"/>
          </a:xfrm>
        </p:spPr>
        <p:txBody>
          <a:bodyPr>
            <a:normAutofit fontScale="90000"/>
          </a:bodyPr>
          <a:lstStyle/>
          <a:p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3. </a:t>
            </a:r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BBK. 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2012. </a:t>
            </a:r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BUDAPEST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44008" y="5229200"/>
            <a:ext cx="4391301" cy="156076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sz="20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ÓBUDAI EGYETEM</a:t>
            </a:r>
          </a:p>
          <a:p>
            <a:pPr marL="0" indent="0" algn="ctr">
              <a:buNone/>
            </a:pPr>
            <a:endParaRPr lang="hu-HU" sz="20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buNone/>
            </a:pPr>
            <a:r>
              <a:rPr lang="hu-HU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Kandó Kálmán </a:t>
            </a:r>
            <a:br>
              <a:rPr lang="hu-HU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Villamosmérnöki Kar</a:t>
            </a:r>
            <a:endParaRPr lang="hu-HU" sz="2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10" y="116632"/>
            <a:ext cx="4448890" cy="667333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2132856"/>
            <a:ext cx="4319293" cy="28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8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131641" y="1552568"/>
            <a:ext cx="2880519" cy="692696"/>
          </a:xfrm>
        </p:spPr>
        <p:txBody>
          <a:bodyPr>
            <a:noAutofit/>
          </a:bodyPr>
          <a:lstStyle/>
          <a:p>
            <a:r>
              <a:rPr lang="hu-HU" sz="24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3. BBK. 2012.</a:t>
            </a:r>
            <a:endParaRPr lang="hu-HU" sz="2400" dirty="0"/>
          </a:p>
        </p:txBody>
      </p:sp>
      <p:pic>
        <p:nvPicPr>
          <p:cNvPr id="20" name="Kép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650" y="66171"/>
            <a:ext cx="1439764" cy="2159646"/>
          </a:xfrm>
          <a:prstGeom prst="rect">
            <a:avLst/>
          </a:prstGeom>
        </p:spPr>
      </p:pic>
      <p:pic>
        <p:nvPicPr>
          <p:cNvPr id="22" name="Kép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74" y="3807295"/>
            <a:ext cx="2159646" cy="1439764"/>
          </a:xfrm>
          <a:prstGeom prst="rect">
            <a:avLst/>
          </a:prstGeom>
        </p:spPr>
      </p:pic>
      <p:pic>
        <p:nvPicPr>
          <p:cNvPr id="23" name="Kép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917" y="70545"/>
            <a:ext cx="1439764" cy="2159646"/>
          </a:xfrm>
          <a:prstGeom prst="rect">
            <a:avLst/>
          </a:prstGeom>
        </p:spPr>
      </p:pic>
      <p:pic>
        <p:nvPicPr>
          <p:cNvPr id="24" name="Kép 2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11" y="5333944"/>
            <a:ext cx="2159646" cy="1439764"/>
          </a:xfrm>
          <a:prstGeom prst="rect">
            <a:avLst/>
          </a:prstGeom>
        </p:spPr>
      </p:pic>
      <p:pic>
        <p:nvPicPr>
          <p:cNvPr id="25" name="Kép 2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5109" y="2344161"/>
            <a:ext cx="1439764" cy="2159646"/>
          </a:xfrm>
          <a:prstGeom prst="rect">
            <a:avLst/>
          </a:prstGeom>
        </p:spPr>
      </p:pic>
      <p:pic>
        <p:nvPicPr>
          <p:cNvPr id="26" name="Kép 2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8" y="2276872"/>
            <a:ext cx="2159646" cy="1439764"/>
          </a:xfrm>
          <a:prstGeom prst="rect">
            <a:avLst/>
          </a:prstGeom>
        </p:spPr>
      </p:pic>
      <p:pic>
        <p:nvPicPr>
          <p:cNvPr id="27" name="Kép 2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8" y="44624"/>
            <a:ext cx="1439764" cy="2159646"/>
          </a:xfrm>
          <a:prstGeom prst="rect">
            <a:avLst/>
          </a:prstGeom>
        </p:spPr>
      </p:pic>
      <p:pic>
        <p:nvPicPr>
          <p:cNvPr id="28" name="Kép 2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44415"/>
            <a:ext cx="1439764" cy="2159646"/>
          </a:xfrm>
          <a:prstGeom prst="rect">
            <a:avLst/>
          </a:prstGeom>
        </p:spPr>
      </p:pic>
      <p:pic>
        <p:nvPicPr>
          <p:cNvPr id="29" name="Kép 2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4789" y="4646009"/>
            <a:ext cx="1439764" cy="2159646"/>
          </a:xfrm>
          <a:prstGeom prst="rect">
            <a:avLst/>
          </a:prstGeom>
        </p:spPr>
      </p:pic>
      <p:pic>
        <p:nvPicPr>
          <p:cNvPr id="31" name="Kép 30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8093" y="2344161"/>
            <a:ext cx="1439764" cy="2159646"/>
          </a:xfrm>
          <a:prstGeom prst="rect">
            <a:avLst/>
          </a:prstGeom>
        </p:spPr>
      </p:pic>
      <p:pic>
        <p:nvPicPr>
          <p:cNvPr id="2048" name="Kép 2047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4089" y="2362515"/>
            <a:ext cx="1439764" cy="2159646"/>
          </a:xfrm>
          <a:prstGeom prst="rect">
            <a:avLst/>
          </a:prstGeom>
        </p:spPr>
      </p:pic>
      <p:pic>
        <p:nvPicPr>
          <p:cNvPr id="2049" name="Kép 2048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794" y="2338365"/>
            <a:ext cx="1439764" cy="2159646"/>
          </a:xfrm>
          <a:prstGeom prst="rect">
            <a:avLst/>
          </a:prstGeom>
        </p:spPr>
      </p:pic>
      <p:pic>
        <p:nvPicPr>
          <p:cNvPr id="2051" name="Kép 2050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770" y="4618509"/>
            <a:ext cx="1439764" cy="2159646"/>
          </a:xfrm>
          <a:prstGeom prst="rect">
            <a:avLst/>
          </a:prstGeom>
        </p:spPr>
      </p:pic>
      <p:pic>
        <p:nvPicPr>
          <p:cNvPr id="2052" name="Kép 205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8093" y="4648088"/>
            <a:ext cx="1439764" cy="2159646"/>
          </a:xfrm>
          <a:prstGeom prst="rect">
            <a:avLst/>
          </a:prstGeom>
        </p:spPr>
      </p:pic>
      <p:pic>
        <p:nvPicPr>
          <p:cNvPr id="2053" name="Kép 2052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667" y="4614062"/>
            <a:ext cx="1439764" cy="2159646"/>
          </a:xfrm>
          <a:prstGeom prst="rect">
            <a:avLst/>
          </a:prstGeom>
        </p:spPr>
      </p:pic>
      <p:pic>
        <p:nvPicPr>
          <p:cNvPr id="2054" name="Kép 2053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888" y="81455"/>
            <a:ext cx="2159646" cy="143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0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32040" y="36442"/>
            <a:ext cx="2159745" cy="584246"/>
          </a:xfrm>
        </p:spPr>
        <p:txBody>
          <a:bodyPr>
            <a:normAutofit/>
          </a:bodyPr>
          <a:lstStyle/>
          <a:p>
            <a:r>
              <a:rPr lang="hu-HU" sz="18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3. </a:t>
            </a:r>
            <a:r>
              <a:rPr lang="hu-HU" sz="18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BBK. </a:t>
            </a:r>
            <a:r>
              <a:rPr lang="hu-HU" sz="18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2012. </a:t>
            </a:r>
            <a:endParaRPr lang="hu-HU" sz="1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5350" y="811493"/>
            <a:ext cx="2159646" cy="143976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74" y="2347988"/>
            <a:ext cx="2159646" cy="143976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74" y="5341792"/>
            <a:ext cx="2159646" cy="143976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3851033"/>
            <a:ext cx="2159646" cy="1439764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91611"/>
            <a:ext cx="1439764" cy="2159646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4187" y="91611"/>
            <a:ext cx="1439764" cy="2159646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74" y="69185"/>
            <a:ext cx="1439764" cy="2159646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5937" y="69185"/>
            <a:ext cx="1439764" cy="2159646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5216" y="2337412"/>
            <a:ext cx="1439764" cy="2159646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2783" y="2361182"/>
            <a:ext cx="1439764" cy="2159646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2783" y="4590785"/>
            <a:ext cx="1439764" cy="2159646"/>
          </a:xfrm>
          <a:prstGeom prst="rect">
            <a:avLst/>
          </a:prstGeom>
        </p:spPr>
      </p:pic>
      <p:pic>
        <p:nvPicPr>
          <p:cNvPr id="17" name="Kép 16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2239" y="4550125"/>
            <a:ext cx="1439764" cy="2159646"/>
          </a:xfrm>
          <a:prstGeom prst="rect">
            <a:avLst/>
          </a:prstGeom>
        </p:spPr>
      </p:pic>
      <p:pic>
        <p:nvPicPr>
          <p:cNvPr id="18" name="Kép 17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5216" y="4594436"/>
            <a:ext cx="1439764" cy="2159646"/>
          </a:xfrm>
          <a:prstGeom prst="rect">
            <a:avLst/>
          </a:prstGeom>
        </p:spPr>
      </p:pic>
      <p:pic>
        <p:nvPicPr>
          <p:cNvPr id="20" name="Kép 19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4771" y="2337412"/>
            <a:ext cx="1439764" cy="2159646"/>
          </a:xfrm>
          <a:prstGeom prst="rect">
            <a:avLst/>
          </a:prstGeom>
        </p:spPr>
      </p:pic>
      <p:pic>
        <p:nvPicPr>
          <p:cNvPr id="21" name="Kép 20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4855" y="2337412"/>
            <a:ext cx="1439764" cy="2159646"/>
          </a:xfrm>
          <a:prstGeom prst="rect">
            <a:avLst/>
          </a:prstGeom>
        </p:spPr>
      </p:pic>
      <p:pic>
        <p:nvPicPr>
          <p:cNvPr id="22" name="Kép 21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4771" y="4545047"/>
            <a:ext cx="1439764" cy="215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5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5785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3. </a:t>
            </a:r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BBK. 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2012. BUDAPEST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6237312"/>
            <a:ext cx="8640960" cy="50405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KONFERENCIA FOGADÁS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636123"/>
            <a:ext cx="8098674" cy="539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9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2080" y="61201"/>
            <a:ext cx="4433449" cy="673127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78" y="61201"/>
            <a:ext cx="4465888" cy="6731272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9684568" y="-307916"/>
            <a:ext cx="25253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églalap 7"/>
          <p:cNvSpPr/>
          <p:nvPr/>
        </p:nvSpPr>
        <p:spPr>
          <a:xfrm>
            <a:off x="8532440" y="-675456"/>
            <a:ext cx="25253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5533010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5539" y="116632"/>
            <a:ext cx="8229600" cy="850106"/>
          </a:xfrm>
        </p:spPr>
        <p:txBody>
          <a:bodyPr/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 BBK. 2013. BUDAPEST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1124744"/>
            <a:ext cx="5510092" cy="55100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1340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28124"/>
            <a:ext cx="9144000" cy="1024612"/>
          </a:xfrm>
        </p:spPr>
        <p:txBody>
          <a:bodyPr/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 BBK. 2013. BUDAPEST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6165304"/>
            <a:ext cx="8229600" cy="608931"/>
          </a:xfrm>
        </p:spPr>
        <p:txBody>
          <a:bodyPr/>
          <a:lstStyle/>
          <a:p>
            <a:pPr marL="0" indent="0" algn="ctr">
              <a:buNone/>
            </a:pP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ÓBUDAI EGYETEM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115102"/>
            <a:ext cx="7424746" cy="497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40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">
        <p:dissolve/>
      </p:transition>
    </mc:Choice>
    <mc:Fallback xmlns="">
      <p:transition spd="slow" advTm="1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BBK MOLINÓ </a:t>
            </a:r>
            <a:r>
              <a:rPr lang="hu-HU" dirty="0" err="1" smtClean="0"/>
              <a:t>OE-val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882" y="0"/>
            <a:ext cx="9158789" cy="6813376"/>
          </a:xfrm>
        </p:spPr>
      </p:pic>
      <p:sp>
        <p:nvSpPr>
          <p:cNvPr id="5" name="Cím 1"/>
          <p:cNvSpPr txBox="1">
            <a:spLocks/>
          </p:cNvSpPr>
          <p:nvPr/>
        </p:nvSpPr>
        <p:spPr>
          <a:xfrm>
            <a:off x="395536" y="28124"/>
            <a:ext cx="8748464" cy="880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b="1" u="sng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 BBK. 2013. BUDAPEST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4813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4955870" y="6874312"/>
            <a:ext cx="3996444" cy="6768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Bácsfainé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Dr. </a:t>
            </a: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Hévizi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Józsa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Bene Andrea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Boda László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Borbély Endre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Botos József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Botos Katalin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Bősze Péter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Csath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Magdolna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Cselényi István Gábor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Cseri Judit 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Élthes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Zoltán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Eperjesi Zoltán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Farkas </a:t>
            </a: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Imreh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Mária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Gábor Ágnes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Gáti József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Gazdag László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Göőz Lajos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Halabuk József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Handa Lászlóné Éva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Harangus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Katalin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Hegedűs Szilárd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Horváth Zoltán György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Horváth Zsófia Irén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Imecs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Mária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Kádár Péter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Kállay László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Kárpátiné Daróczi Judit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Kolumbán Gábor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Kovács Árpád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Koós Brigitta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Kőrösi Mária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Krasznainé </a:t>
            </a: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Kováss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Enikő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László Gábor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Lenkovics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Beatrix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Lipták József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Loránt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Károly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Lönhárd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Miklós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Magyar Donát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Major Gyöngyi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Matuz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János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Menyhártné dr. Zsiros Mária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Mile Csilla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Naár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Zoltán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Nagy Imre Zoltán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Nagy Mariann Veronika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Neubauer Éva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Olasz Lajos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Oros Gyula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Ozsváth Judit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Pályi Béla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Pletl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Rita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Pongrácz Attila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Poór József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Radetzky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Jenő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R. Eszéki Eszter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Sándor Tamás</a:t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Serfőző Gusztáv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Simon Erzsébet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Somai József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Somogyi Ferenc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Suplicz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Sándor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Szabó Béla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Szabó Lóránt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Szabó Rudolf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Szécsi Árpád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Szederkényi Kornélia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Szentes Erzsébet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Szilágyi Ferenc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Szóró Ilona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Szőcs Katalin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Szretykó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György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Takács Zsolt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Tánczos Levente – József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Tóth János László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Tóth-Bordásné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Dr. Marosi Ildikó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Tölgyes Margit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Tuzson Tibor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Ujváry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Gábor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Vágány Judit Bernadett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Vajda Csilla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Vajda Lajos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Váralljai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Csocsán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Jenő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Varga János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Vígh Elemér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Volford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hu-HU" sz="2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László</a:t>
            </a:r>
          </a:p>
          <a:p>
            <a:pPr algn="ctr"/>
            <a:endParaRPr lang="hu-HU" sz="24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Záhonyi András</a:t>
            </a: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hu-HU" sz="24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4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Zéman</a:t>
            </a:r>
            <a:r>
              <a:rPr lang="hu-HU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Zoltán</a:t>
            </a:r>
            <a:endParaRPr lang="hu-HU" sz="2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251520" y="2060848"/>
            <a:ext cx="4824536" cy="47971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b="1" u="sng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SZEKCIÓK</a:t>
            </a: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1600" b="1" dirty="0">
                <a:solidFill>
                  <a:srgbClr val="FF0000"/>
                </a:solidFill>
              </a:rPr>
              <a:t>PLENÁRIS, MEGNYITÓ</a:t>
            </a:r>
            <a:endParaRPr lang="hu-HU" sz="16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hu-HU" sz="1600" b="1" dirty="0">
                <a:solidFill>
                  <a:srgbClr val="FF0000"/>
                </a:solidFill>
              </a:rPr>
              <a:t>VÁLLALKOZÁSFEJLESZTÉS és VERSENYKÉPESSÉG, </a:t>
            </a:r>
            <a:br>
              <a:rPr lang="hu-HU" sz="1600" b="1" dirty="0">
                <a:solidFill>
                  <a:srgbClr val="FF0000"/>
                </a:solidFill>
              </a:rPr>
            </a:br>
            <a:r>
              <a:rPr lang="hu-HU" sz="1600" b="1" dirty="0">
                <a:solidFill>
                  <a:srgbClr val="FF0000"/>
                </a:solidFill>
              </a:rPr>
              <a:t>KKV, KLASZTEREK </a:t>
            </a:r>
            <a:endParaRPr lang="hu-HU" sz="1600" b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hu-HU" sz="1600" b="1" dirty="0">
                <a:solidFill>
                  <a:srgbClr val="FF0000"/>
                </a:solidFill>
              </a:rPr>
              <a:t>TÖRTÉNELMI 1. 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1600" b="1" dirty="0" smtClean="0">
                <a:solidFill>
                  <a:srgbClr val="FF0000"/>
                </a:solidFill>
              </a:rPr>
              <a:t>MŰSZAKI</a:t>
            </a:r>
            <a:endParaRPr lang="hu-HU" sz="16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hu-HU" sz="1600" b="1" dirty="0">
                <a:solidFill>
                  <a:srgbClr val="FF0000"/>
                </a:solidFill>
              </a:rPr>
              <a:t>FELSŐOKTATÁS, KÖZOKTATÁS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1600" b="1" dirty="0">
                <a:solidFill>
                  <a:srgbClr val="FF0000"/>
                </a:solidFill>
              </a:rPr>
              <a:t>GLOBALIZÁCIÓ, REGIONALIZÁCIÓ, LOKALIZÁCIÓ és az  EU JÖVŐJE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1600" b="1" dirty="0">
                <a:solidFill>
                  <a:srgbClr val="FF0000"/>
                </a:solidFill>
              </a:rPr>
              <a:t>TÖRTÉNELMI 2.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1600" b="1" dirty="0">
                <a:solidFill>
                  <a:srgbClr val="FF0000"/>
                </a:solidFill>
              </a:rPr>
              <a:t>MŰSZAKI, MEZŐGAZDASÁGI és </a:t>
            </a:r>
            <a:r>
              <a:rPr lang="hu-HU" sz="1600" b="1" dirty="0" smtClean="0">
                <a:solidFill>
                  <a:srgbClr val="FF0000"/>
                </a:solidFill>
              </a:rPr>
              <a:t>TERMÉSZETTUD</a:t>
            </a:r>
            <a:endParaRPr lang="hu-HU" sz="16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hu-HU" sz="1600" b="1" dirty="0">
                <a:solidFill>
                  <a:srgbClr val="FF0000"/>
                </a:solidFill>
              </a:rPr>
              <a:t>TÁRSADALOM TUDOMÁNYOK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1600" b="1" dirty="0">
                <a:solidFill>
                  <a:srgbClr val="FF0000"/>
                </a:solidFill>
              </a:rPr>
              <a:t>GAZDASÁGI VÁLSÁG, ÁLLAMADÓSSÁG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1600" b="1" dirty="0">
                <a:solidFill>
                  <a:srgbClr val="FF0000"/>
                </a:solidFill>
              </a:rPr>
              <a:t>EREDMÉNYEK ÉS A JÖVŐ ESÉLYEI A KÁRPÁT-MEDENCÉBEN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1600" b="1" dirty="0">
                <a:solidFill>
                  <a:srgbClr val="FF0000"/>
                </a:solidFill>
              </a:rPr>
              <a:t>KEREKASZTAL </a:t>
            </a:r>
            <a:r>
              <a:rPr lang="hu-HU" sz="1600" b="1" dirty="0" smtClean="0">
                <a:solidFill>
                  <a:srgbClr val="FF0000"/>
                </a:solidFill>
              </a:rPr>
              <a:t>VITA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1600" b="1" dirty="0" smtClean="0">
                <a:solidFill>
                  <a:srgbClr val="FF0000"/>
                </a:solidFill>
              </a:rPr>
              <a:t>POSZTER</a:t>
            </a:r>
            <a:endParaRPr lang="hu-HU" sz="16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hu-HU" sz="1600" b="1" dirty="0">
              <a:solidFill>
                <a:srgbClr val="FF0000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5784"/>
            <a:ext cx="4499992" cy="2117072"/>
          </a:xfrm>
        </p:spPr>
        <p:txBody>
          <a:bodyPr>
            <a:normAutofit/>
          </a:bodyPr>
          <a:lstStyle/>
          <a:p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 </a:t>
            </a:r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BBK. 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2013. BUDAPEST</a:t>
            </a:r>
            <a:b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800" b="1" u="sng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SZERZŐK NÉVSORA</a:t>
            </a:r>
            <a:endParaRPr lang="hu-HU" sz="2800" b="1" u="sng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060553"/>
      </p:ext>
    </p:extLst>
  </p:cSld>
  <p:clrMapOvr>
    <a:masterClrMapping/>
  </p:clrMapOvr>
  <p:transition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33333E-6 -4.31413E-6 L -0.02414 -10.80499 " pathEditMode="relative" rAng="0" ptsTypes="AA">
                                      <p:cBhvr>
                                        <p:cTn id="9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-54025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836712"/>
            <a:ext cx="8748972" cy="5832648"/>
          </a:xfrm>
        </p:spPr>
      </p:pic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/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 BBK. 2013. BUDAPEST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567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1035" y="404664"/>
            <a:ext cx="8229600" cy="2376264"/>
          </a:xfrm>
        </p:spPr>
        <p:txBody>
          <a:bodyPr>
            <a:normAutofit/>
          </a:bodyPr>
          <a:lstStyle/>
          <a:p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 BBK. 2013.</a:t>
            </a:r>
            <a:b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TANULMÁNYKÖTET</a:t>
            </a:r>
            <a:endParaRPr lang="hu-HU" b="1" u="sng" dirty="0">
              <a:solidFill>
                <a:srgbClr val="66FF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95736" y="4293096"/>
            <a:ext cx="4968552" cy="2304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b="1" u="sng" dirty="0">
                <a:solidFill>
                  <a:srgbClr val="FFFF00"/>
                </a:solidFill>
              </a:rPr>
              <a:t>Szerkesztették</a:t>
            </a:r>
            <a:r>
              <a:rPr lang="hu-HU" b="1" dirty="0">
                <a:solidFill>
                  <a:srgbClr val="FFFF00"/>
                </a:solidFill>
              </a:rPr>
              <a:t>:</a:t>
            </a:r>
          </a:p>
          <a:p>
            <a:r>
              <a:rPr lang="hu-HU" b="1" dirty="0" smtClean="0">
                <a:solidFill>
                  <a:srgbClr val="FFFF00"/>
                </a:solidFill>
              </a:rPr>
              <a:t>Dr. Ozsváth Judit, BBTE</a:t>
            </a:r>
          </a:p>
          <a:p>
            <a:r>
              <a:rPr lang="hu-HU" b="1" dirty="0" smtClean="0">
                <a:solidFill>
                  <a:srgbClr val="FFFF00"/>
                </a:solidFill>
              </a:rPr>
              <a:t>Prof. Dr. Rajnai Zoltán, ÓE</a:t>
            </a:r>
            <a:endParaRPr lang="hu-HU" dirty="0" smtClean="0">
              <a:solidFill>
                <a:srgbClr val="FFFF00"/>
              </a:solidFill>
            </a:endParaRPr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467544" y="1700808"/>
            <a:ext cx="8229600" cy="2769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dirty="0"/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467544" y="2852936"/>
            <a:ext cx="8229600" cy="1335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hu-HU" b="1" u="sng" dirty="0" smtClean="0">
                <a:solidFill>
                  <a:srgbClr val="C00000"/>
                </a:solidFill>
              </a:rPr>
              <a:t>ISBN szám</a:t>
            </a:r>
          </a:p>
          <a:p>
            <a:pPr marL="0" indent="0">
              <a:buNone/>
            </a:pPr>
            <a:r>
              <a:rPr lang="hu-HU" b="1" dirty="0" smtClean="0">
                <a:solidFill>
                  <a:srgbClr val="FFFF00"/>
                </a:solidFill>
              </a:rPr>
              <a:t>		</a:t>
            </a:r>
            <a:r>
              <a:rPr lang="hu-HU" b="1" dirty="0" smtClean="0">
                <a:solidFill>
                  <a:srgbClr val="C00000"/>
                </a:solidFill>
              </a:rPr>
              <a:t>ISBN …………………………..</a:t>
            </a:r>
            <a:endParaRPr lang="hu-HU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193022"/>
      </p:ext>
    </p:extLst>
  </p:cSld>
  <p:clrMapOvr>
    <a:masterClrMapping/>
  </p:clrMapOvr>
  <p:transition spd="slow" advTm="4000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6099"/>
            <a:ext cx="9144000" cy="604589"/>
          </a:xfrm>
        </p:spPr>
        <p:txBody>
          <a:bodyPr>
            <a:normAutofit fontScale="90000"/>
          </a:bodyPr>
          <a:lstStyle/>
          <a:p>
            <a:r>
              <a:rPr lang="hu-HU" sz="36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 BBK. 2013</a:t>
            </a:r>
            <a:r>
              <a:rPr lang="hu-HU" sz="36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TANULMÁNYKÖTET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23246" y="692696"/>
            <a:ext cx="9144000" cy="11665296"/>
          </a:xfrm>
        </p:spPr>
        <p:txBody>
          <a:bodyPr>
            <a:noAutofit/>
          </a:bodyPr>
          <a:lstStyle/>
          <a:p>
            <a:r>
              <a:rPr lang="hu-HU" sz="1600" b="1" dirty="0" smtClean="0">
                <a:solidFill>
                  <a:srgbClr val="FFFF00"/>
                </a:solidFill>
              </a:rPr>
              <a:t>Előszó </a:t>
            </a:r>
            <a:r>
              <a:rPr lang="hu-HU" sz="1600" dirty="0">
                <a:solidFill>
                  <a:srgbClr val="FFFF00"/>
                </a:solidFill>
              </a:rPr>
              <a:t>(Tuzson Tibor)</a:t>
            </a:r>
          </a:p>
          <a:p>
            <a:r>
              <a:rPr lang="hu-HU" sz="1600" b="1" dirty="0">
                <a:solidFill>
                  <a:srgbClr val="FFFF00"/>
                </a:solidFill>
              </a:rPr>
              <a:t> </a:t>
            </a:r>
          </a:p>
          <a:p>
            <a:r>
              <a:rPr lang="hu-HU" sz="1600" b="1" u="sng" dirty="0">
                <a:solidFill>
                  <a:srgbClr val="FFFF00"/>
                </a:solidFill>
              </a:rPr>
              <a:t>Történelem szekció</a:t>
            </a:r>
          </a:p>
          <a:p>
            <a:r>
              <a:rPr lang="hu-HU" sz="1600" dirty="0" err="1">
                <a:solidFill>
                  <a:srgbClr val="FFFF00"/>
                </a:solidFill>
              </a:rPr>
              <a:t>Bácsfainé</a:t>
            </a:r>
            <a:r>
              <a:rPr lang="hu-HU" sz="1600" dirty="0">
                <a:solidFill>
                  <a:srgbClr val="FFFF00"/>
                </a:solidFill>
              </a:rPr>
              <a:t> Dr. </a:t>
            </a:r>
            <a:r>
              <a:rPr lang="hu-HU" sz="1600" dirty="0" err="1">
                <a:solidFill>
                  <a:srgbClr val="FFFF00"/>
                </a:solidFill>
              </a:rPr>
              <a:t>Hévizi</a:t>
            </a:r>
            <a:r>
              <a:rPr lang="hu-HU" sz="1600" dirty="0">
                <a:solidFill>
                  <a:srgbClr val="FFFF00"/>
                </a:solidFill>
              </a:rPr>
              <a:t> Józsa:</a:t>
            </a:r>
            <a:r>
              <a:rPr lang="hu-HU" sz="1600" b="1" dirty="0">
                <a:solidFill>
                  <a:srgbClr val="FFFF00"/>
                </a:solidFill>
              </a:rPr>
              <a:t> </a:t>
            </a:r>
            <a:r>
              <a:rPr lang="hu-HU" sz="1600" i="1" dirty="0">
                <a:solidFill>
                  <a:srgbClr val="FFFF00"/>
                </a:solidFill>
              </a:rPr>
              <a:t>A Magyar Királyságban élő kollektív joggyakorlat típusai – mint az etnikai konfliktusok rendezésének jövőbeni módozatai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b="1" dirty="0">
                <a:solidFill>
                  <a:srgbClr val="FFFF00"/>
                </a:solidFill>
              </a:rPr>
              <a:t> </a:t>
            </a:r>
          </a:p>
          <a:p>
            <a:r>
              <a:rPr lang="hu-HU" sz="1600" b="1" u="sng" dirty="0">
                <a:solidFill>
                  <a:srgbClr val="FFFF00"/>
                </a:solidFill>
              </a:rPr>
              <a:t>Vállalkozásfejlesztés és versenyképesség, KKV, klaszterek szekció</a:t>
            </a:r>
            <a:endParaRPr lang="hu-HU" sz="1600" u="sng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Marosi Ildikó: </a:t>
            </a:r>
            <a:r>
              <a:rPr lang="hu-HU" sz="1600" i="1" dirty="0">
                <a:solidFill>
                  <a:srgbClr val="FFFF00"/>
                </a:solidFill>
              </a:rPr>
              <a:t>Az önkormányzatok szerepvállalása a helyi gazdaságfejlesztésben az innovációs tevékenység javítására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Szederkényi Kornélia: </a:t>
            </a:r>
            <a:r>
              <a:rPr lang="hu-HU" sz="1600" i="1" dirty="0">
                <a:solidFill>
                  <a:srgbClr val="FFFF00"/>
                </a:solidFill>
              </a:rPr>
              <a:t>A </a:t>
            </a:r>
            <a:r>
              <a:rPr lang="hu-HU" sz="1600" i="1" dirty="0" err="1">
                <a:solidFill>
                  <a:srgbClr val="FFFF00"/>
                </a:solidFill>
              </a:rPr>
              <a:t>szalafői</a:t>
            </a:r>
            <a:r>
              <a:rPr lang="hu-HU" sz="1600" i="1" dirty="0">
                <a:solidFill>
                  <a:srgbClr val="FFFF00"/>
                </a:solidFill>
              </a:rPr>
              <a:t> vidéki vendéglátás attrakcióinak felmérése és egy közös turisztikai termék kialakítási lehetőségének vizsgálata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b="1" dirty="0">
                <a:solidFill>
                  <a:srgbClr val="FFFF00"/>
                </a:solidFill>
              </a:rPr>
              <a:t> </a:t>
            </a:r>
          </a:p>
          <a:p>
            <a:r>
              <a:rPr lang="hu-HU" sz="1600" b="1" u="sng" dirty="0">
                <a:solidFill>
                  <a:srgbClr val="FFFF00"/>
                </a:solidFill>
              </a:rPr>
              <a:t>Felsőoktatás, közoktatás szekció</a:t>
            </a:r>
          </a:p>
          <a:p>
            <a:r>
              <a:rPr lang="hu-HU" sz="1600" dirty="0">
                <a:solidFill>
                  <a:srgbClr val="FFFF00"/>
                </a:solidFill>
              </a:rPr>
              <a:t>Farkas Károly–László Sándor: </a:t>
            </a:r>
            <a:r>
              <a:rPr lang="hu-HU" sz="1600" i="1" dirty="0">
                <a:solidFill>
                  <a:srgbClr val="FFFF00"/>
                </a:solidFill>
              </a:rPr>
              <a:t>Informatikaoktatás magyarul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cap="all" dirty="0">
                <a:solidFill>
                  <a:srgbClr val="FFFF00"/>
                </a:solidFill>
              </a:rPr>
              <a:t>Handa Lászlóné: </a:t>
            </a:r>
            <a:r>
              <a:rPr lang="hu-HU" sz="1600" i="1" dirty="0" smtClean="0">
                <a:solidFill>
                  <a:srgbClr val="FFFF00"/>
                </a:solidFill>
              </a:rPr>
              <a:t>A vállalkozási kompetenciák fejlesztésének lehetőségei a műszaki felsőoktatásban</a:t>
            </a:r>
            <a:endParaRPr lang="hu-HU" sz="1600" b="1" dirty="0" smtClean="0">
              <a:solidFill>
                <a:srgbClr val="FFFF00"/>
              </a:solidFill>
            </a:endParaRPr>
          </a:p>
          <a:p>
            <a:r>
              <a:rPr lang="hu-HU" sz="1600" dirty="0" smtClean="0">
                <a:solidFill>
                  <a:srgbClr val="FFFF00"/>
                </a:solidFill>
              </a:rPr>
              <a:t>Krasznainé </a:t>
            </a:r>
            <a:r>
              <a:rPr lang="hu-HU" sz="1600" dirty="0">
                <a:solidFill>
                  <a:srgbClr val="FFFF00"/>
                </a:solidFill>
              </a:rPr>
              <a:t>Kovács Enikő: </a:t>
            </a:r>
            <a:r>
              <a:rPr lang="hu-HU" sz="1600" i="1" dirty="0">
                <a:solidFill>
                  <a:srgbClr val="FFFF00"/>
                </a:solidFill>
              </a:rPr>
              <a:t>Egy zseniális magyar mérnök a 20. században. Kandó Kálmán életműve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b="1" dirty="0">
                <a:solidFill>
                  <a:srgbClr val="FFFF00"/>
                </a:solidFill>
              </a:rPr>
              <a:t> </a:t>
            </a:r>
          </a:p>
          <a:p>
            <a:r>
              <a:rPr lang="hu-HU" sz="1600" b="1" u="sng" dirty="0">
                <a:solidFill>
                  <a:srgbClr val="FFFF00"/>
                </a:solidFill>
              </a:rPr>
              <a:t>Globalizáció, </a:t>
            </a:r>
            <a:r>
              <a:rPr lang="hu-HU" sz="1600" b="1" u="sng" dirty="0" err="1">
                <a:solidFill>
                  <a:srgbClr val="FFFF00"/>
                </a:solidFill>
              </a:rPr>
              <a:t>regionalizáció</a:t>
            </a:r>
            <a:r>
              <a:rPr lang="hu-HU" sz="1600" b="1" u="sng" dirty="0">
                <a:solidFill>
                  <a:srgbClr val="FFFF00"/>
                </a:solidFill>
              </a:rPr>
              <a:t>, lokalizáció és az EU jövője szekció</a:t>
            </a:r>
          </a:p>
          <a:p>
            <a:r>
              <a:rPr lang="hu-HU" sz="1600" dirty="0">
                <a:solidFill>
                  <a:srgbClr val="FFFF00"/>
                </a:solidFill>
              </a:rPr>
              <a:t>Eperjesi Zoltán: </a:t>
            </a:r>
            <a:r>
              <a:rPr lang="hu-HU" sz="1600" i="1" dirty="0">
                <a:solidFill>
                  <a:srgbClr val="FFFF00"/>
                </a:solidFill>
              </a:rPr>
              <a:t>Az Európai Unió versenyképessége a globális kihívások közepette</a:t>
            </a:r>
            <a:endParaRPr lang="hu-HU" sz="1600" b="1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Major Gyöngyi: </a:t>
            </a:r>
            <a:r>
              <a:rPr lang="hu-HU" sz="1600" i="1" dirty="0">
                <a:solidFill>
                  <a:srgbClr val="FFFF00"/>
                </a:solidFill>
              </a:rPr>
              <a:t>A gazdaság fraktál jellegű szervülésének lehetősége az élő univerzumban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b="1" dirty="0">
                <a:solidFill>
                  <a:srgbClr val="FFFF00"/>
                </a:solidFill>
              </a:rPr>
              <a:t> </a:t>
            </a:r>
          </a:p>
          <a:p>
            <a:r>
              <a:rPr lang="hu-HU" sz="1600" b="1" u="sng" dirty="0">
                <a:solidFill>
                  <a:srgbClr val="FFFF00"/>
                </a:solidFill>
              </a:rPr>
              <a:t>Műszaki, mezőgazdasági és természettudományi szekció</a:t>
            </a:r>
          </a:p>
          <a:p>
            <a:r>
              <a:rPr lang="hu-HU" sz="1600" dirty="0">
                <a:solidFill>
                  <a:srgbClr val="FFFF00"/>
                </a:solidFill>
              </a:rPr>
              <a:t>Borbély Endre–Szabó Rudolf: </a:t>
            </a:r>
            <a:r>
              <a:rPr lang="hu-HU" sz="1600" i="1" dirty="0">
                <a:solidFill>
                  <a:srgbClr val="FFFF00"/>
                </a:solidFill>
              </a:rPr>
              <a:t>Szénszál </a:t>
            </a:r>
            <a:r>
              <a:rPr lang="hu-HU" sz="1600" i="1" dirty="0" err="1">
                <a:solidFill>
                  <a:srgbClr val="FFFF00"/>
                </a:solidFill>
              </a:rPr>
              <a:t>kompozitok</a:t>
            </a:r>
            <a:r>
              <a:rPr lang="hu-HU" sz="1600" i="1" dirty="0">
                <a:solidFill>
                  <a:srgbClr val="FFFF00"/>
                </a:solidFill>
              </a:rPr>
              <a:t> tulajdonságai és alkalmazásuk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Élthes</a:t>
            </a:r>
            <a:r>
              <a:rPr lang="hu-HU" sz="1600" dirty="0">
                <a:solidFill>
                  <a:srgbClr val="FFFF00"/>
                </a:solidFill>
              </a:rPr>
              <a:t> Zoltán: </a:t>
            </a:r>
            <a:r>
              <a:rPr lang="de-DE" sz="1600" i="1" dirty="0" err="1">
                <a:solidFill>
                  <a:srgbClr val="FFFF00"/>
                </a:solidFill>
              </a:rPr>
              <a:t>Alternatív</a:t>
            </a:r>
            <a:r>
              <a:rPr lang="de-DE" sz="1600" i="1" dirty="0">
                <a:solidFill>
                  <a:srgbClr val="FFFF00"/>
                </a:solidFill>
              </a:rPr>
              <a:t> </a:t>
            </a:r>
            <a:r>
              <a:rPr lang="de-DE" sz="1600" i="1" dirty="0" err="1">
                <a:solidFill>
                  <a:srgbClr val="FFFF00"/>
                </a:solidFill>
              </a:rPr>
              <a:t>technológiák</a:t>
            </a:r>
            <a:r>
              <a:rPr lang="de-DE" sz="1600" i="1" dirty="0">
                <a:solidFill>
                  <a:srgbClr val="FFFF00"/>
                </a:solidFill>
              </a:rPr>
              <a:t> </a:t>
            </a:r>
            <a:r>
              <a:rPr lang="de-DE" sz="1600" i="1" dirty="0" err="1">
                <a:solidFill>
                  <a:srgbClr val="FFFF00"/>
                </a:solidFill>
              </a:rPr>
              <a:t>alkalmazásával</a:t>
            </a:r>
            <a:r>
              <a:rPr lang="de-DE" sz="1600" i="1" dirty="0">
                <a:solidFill>
                  <a:srgbClr val="FFFF00"/>
                </a:solidFill>
              </a:rPr>
              <a:t> </a:t>
            </a:r>
            <a:r>
              <a:rPr lang="hu-HU" sz="1600" i="1" dirty="0">
                <a:solidFill>
                  <a:srgbClr val="FFFF00"/>
                </a:solidFill>
              </a:rPr>
              <a:t>alkotott biztonsági modell az interneten</a:t>
            </a:r>
            <a:r>
              <a:rPr lang="hu-HU" sz="1600" dirty="0">
                <a:solidFill>
                  <a:srgbClr val="FFFF00"/>
                </a:solidFill>
              </a:rPr>
              <a:t> </a:t>
            </a:r>
            <a:endParaRPr lang="hu-HU" sz="1600" b="1" dirty="0">
              <a:solidFill>
                <a:srgbClr val="FFFF00"/>
              </a:solidFill>
            </a:endParaRPr>
          </a:p>
          <a:p>
            <a:pPr hangingPunct="0"/>
            <a:r>
              <a:rPr lang="hu-HU" sz="1600" dirty="0" err="1">
                <a:solidFill>
                  <a:srgbClr val="FFFF00"/>
                </a:solidFill>
              </a:rPr>
              <a:t>Lönhárd</a:t>
            </a:r>
            <a:r>
              <a:rPr lang="hu-HU" sz="1600" dirty="0">
                <a:solidFill>
                  <a:srgbClr val="FFFF00"/>
                </a:solidFill>
              </a:rPr>
              <a:t> Miklós–Pályi Béla–Takács Zsolt–Vígh Elemér: </a:t>
            </a:r>
            <a:r>
              <a:rPr lang="hu-HU" sz="1600" i="1" dirty="0">
                <a:solidFill>
                  <a:srgbClr val="FFFF00"/>
                </a:solidFill>
              </a:rPr>
              <a:t>Permetezés veszteségeinek vizsgálata a növényállomány fejlődési állapotának függvényében szőlőültetvényben</a:t>
            </a:r>
            <a:r>
              <a:rPr lang="hu-HU" sz="1600" dirty="0">
                <a:solidFill>
                  <a:srgbClr val="FFFF00"/>
                </a:solidFill>
              </a:rPr>
              <a:t> </a:t>
            </a:r>
          </a:p>
          <a:p>
            <a:r>
              <a:rPr lang="hu-HU" sz="1600" dirty="0">
                <a:solidFill>
                  <a:srgbClr val="FFFF00"/>
                </a:solidFill>
              </a:rPr>
              <a:t>Matuz János: </a:t>
            </a:r>
            <a:r>
              <a:rPr lang="hu-HU" sz="1600" i="1" dirty="0">
                <a:solidFill>
                  <a:srgbClr val="FFFF00"/>
                </a:solidFill>
              </a:rPr>
              <a:t>A világhírű Bánkúti 1201 őszi búza és a magyar búzanemesítés története, eredményei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Neubauer Éva: </a:t>
            </a:r>
            <a:r>
              <a:rPr lang="hu-HU" sz="1600" i="1" dirty="0">
                <a:solidFill>
                  <a:srgbClr val="FFFF00"/>
                </a:solidFill>
              </a:rPr>
              <a:t>Napjaink élelmezésbiztonsági kérdései a vízlábnyom tükrében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Szabó Lóránt: </a:t>
            </a:r>
            <a:r>
              <a:rPr lang="hu-HU" sz="1600" i="1" dirty="0">
                <a:solidFill>
                  <a:srgbClr val="FFFF00"/>
                </a:solidFill>
              </a:rPr>
              <a:t>Sűrített levegő alkalmazása légsugaras szövőgépen és vetülékcsatornájában</a:t>
            </a:r>
            <a:r>
              <a:rPr lang="hu-HU" sz="1600" b="1" i="1" dirty="0">
                <a:solidFill>
                  <a:srgbClr val="FFFF00"/>
                </a:solidFill>
              </a:rPr>
              <a:t> </a:t>
            </a:r>
            <a:r>
              <a:rPr lang="hu-HU" sz="1600" i="1" dirty="0">
                <a:solidFill>
                  <a:srgbClr val="FFFF00"/>
                </a:solidFill>
              </a:rPr>
              <a:t>kialakult légáram vizsgálata</a:t>
            </a:r>
            <a:r>
              <a:rPr lang="hu-HU" sz="1600" b="1" dirty="0">
                <a:solidFill>
                  <a:srgbClr val="FFFF00"/>
                </a:solidFill>
              </a:rPr>
              <a:t> 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Varga Zoltán–Csilik György–Molnár Zoltán: </a:t>
            </a:r>
            <a:r>
              <a:rPr lang="hu-HU" sz="1600" i="1" dirty="0">
                <a:solidFill>
                  <a:srgbClr val="FFFF00"/>
                </a:solidFill>
              </a:rPr>
              <a:t>„Zöld jövő” a hőszigetelési technikában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 </a:t>
            </a:r>
            <a:endParaRPr lang="hu-HU" sz="1600" b="1" dirty="0">
              <a:solidFill>
                <a:srgbClr val="FFFF00"/>
              </a:solidFill>
            </a:endParaRPr>
          </a:p>
          <a:p>
            <a:r>
              <a:rPr lang="hu-HU" sz="1600" b="1" u="sng" dirty="0">
                <a:solidFill>
                  <a:srgbClr val="FFFF00"/>
                </a:solidFill>
              </a:rPr>
              <a:t>Társadalomtudományok szekció</a:t>
            </a:r>
          </a:p>
          <a:p>
            <a:r>
              <a:rPr lang="hu-HU" sz="1600" dirty="0">
                <a:solidFill>
                  <a:srgbClr val="FFFF00"/>
                </a:solidFill>
              </a:rPr>
              <a:t>Cselényi István Gábor: </a:t>
            </a:r>
            <a:r>
              <a:rPr lang="hu-HU" sz="1600" i="1" dirty="0">
                <a:solidFill>
                  <a:srgbClr val="FFFF00"/>
                </a:solidFill>
              </a:rPr>
              <a:t>Családi életre nevelés</a:t>
            </a:r>
            <a:endParaRPr lang="hu-HU" sz="1600" b="1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Ozsváth Judit: </a:t>
            </a:r>
            <a:r>
              <a:rPr lang="hu-HU" sz="1600" i="1" dirty="0">
                <a:solidFill>
                  <a:srgbClr val="FFFF00"/>
                </a:solidFill>
              </a:rPr>
              <a:t>„Segíteni a nemzetet, hogy történelmi hivatását betöltse” – Az ifjúságszervező és lapszerkesztő Márton Áron gondolatai az értelmiség feladatvállalásáról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Szóró Ilona: </a:t>
            </a:r>
            <a:r>
              <a:rPr lang="hu-HU" sz="1600" i="1" dirty="0">
                <a:solidFill>
                  <a:srgbClr val="FFFF00"/>
                </a:solidFill>
              </a:rPr>
              <a:t>Közösségépítés és kultúraközvetítés: olvasókörök és gazdakörök Magyarországon a 20. században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 </a:t>
            </a:r>
          </a:p>
          <a:p>
            <a:r>
              <a:rPr lang="hu-HU" sz="1600" b="1" u="sng" dirty="0">
                <a:solidFill>
                  <a:srgbClr val="FFFF00"/>
                </a:solidFill>
              </a:rPr>
              <a:t>Gazdasági válság, államadósság szekció </a:t>
            </a:r>
            <a:endParaRPr lang="hu-HU" sz="1600" u="sng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Somogyi Ferenc: </a:t>
            </a:r>
            <a:r>
              <a:rPr lang="hu-HU" sz="1600" i="1" dirty="0">
                <a:solidFill>
                  <a:srgbClr val="FFFF00"/>
                </a:solidFill>
              </a:rPr>
              <a:t>Kiút a spekulációs, a hitel- és a civilizációs válságból!</a:t>
            </a:r>
            <a:endParaRPr lang="hu-HU" sz="1600" dirty="0">
              <a:solidFill>
                <a:srgbClr val="FFFF00"/>
              </a:solidFill>
            </a:endParaRPr>
          </a:p>
          <a:p>
            <a:endParaRPr lang="hu-HU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37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0.92194 L -0.00521 -1.89607 " pathEditMode="relative" rAng="0" ptsTypes="AA">
                                      <p:cBhvr>
                                        <p:cTn id="9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09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128861"/>
            <a:ext cx="9144000" cy="9012115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0" y="0"/>
            <a:ext cx="9036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 smtClean="0">
                <a:solidFill>
                  <a:srgbClr val="CC00CC"/>
                </a:solidFill>
                <a:latin typeface="Bauhaus 93" panose="04030905020B02020C02" pitchFamily="82" charset="0"/>
              </a:rPr>
              <a:t>5.BBK.2014. Budapest</a:t>
            </a:r>
            <a:endParaRPr lang="hu-HU" sz="6000" dirty="0">
              <a:solidFill>
                <a:srgbClr val="CC00CC"/>
              </a:solidFill>
              <a:latin typeface="Bauhaus 93" panose="04030905020B02020C02" pitchFamily="82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20248" y="5733256"/>
            <a:ext cx="9036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 smtClean="0">
                <a:solidFill>
                  <a:srgbClr val="CC00CC"/>
                </a:solidFill>
                <a:latin typeface="Bauhaus 93" panose="04030905020B02020C02" pitchFamily="82" charset="0"/>
              </a:rPr>
              <a:t>Óbudai Egyetem</a:t>
            </a:r>
            <a:endParaRPr lang="hu-HU" sz="6000" dirty="0">
              <a:solidFill>
                <a:srgbClr val="CC00CC"/>
              </a:solidFill>
              <a:latin typeface="Bauhaus 93" panose="04030905020B02020C02" pitchFamily="82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5547073" y="6488668"/>
            <a:ext cx="346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err="1" smtClean="0">
                <a:solidFill>
                  <a:schemeClr val="bg1"/>
                </a:solidFill>
                <a:latin typeface="Brush Script MT" panose="03060802040406070304" pitchFamily="66" charset="0"/>
              </a:rPr>
              <a:t>Illényi</a:t>
            </a:r>
            <a:r>
              <a:rPr lang="hu-HU" dirty="0" smtClean="0">
                <a:solidFill>
                  <a:schemeClr val="bg1"/>
                </a:solidFill>
                <a:latin typeface="Brush Script MT" panose="03060802040406070304" pitchFamily="66" charset="0"/>
              </a:rPr>
              <a:t> Katica: </a:t>
            </a:r>
            <a:r>
              <a:rPr lang="hu-HU" dirty="0" err="1" smtClean="0">
                <a:solidFill>
                  <a:schemeClr val="bg1"/>
                </a:solidFill>
                <a:latin typeface="Brush Script MT" panose="03060802040406070304" pitchFamily="66" charset="0"/>
              </a:rPr>
              <a:t>Vittorio</a:t>
            </a:r>
            <a:r>
              <a:rPr lang="hu-HU" dirty="0" smtClean="0">
                <a:solidFill>
                  <a:schemeClr val="bg1"/>
                </a:solidFill>
                <a:latin typeface="Brush Script MT" panose="03060802040406070304" pitchFamily="66" charset="0"/>
              </a:rPr>
              <a:t> Monti: Csárdás</a:t>
            </a:r>
            <a:endParaRPr lang="hu-HU" dirty="0">
              <a:solidFill>
                <a:schemeClr val="bg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76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6000">
        <p14:vortex dir="r"/>
        <p:sndAc>
          <p:stSnd>
            <p:snd r:embed="rId2" name="Monti csárdás 8k8 jav.wav"/>
          </p:stSnd>
        </p:sndAc>
      </p:transition>
    </mc:Choice>
    <mc:Fallback xmlns="">
      <p:transition spd="slow" advTm="16000">
        <p:fade/>
        <p:sndAc>
          <p:stSnd>
            <p:snd r:embed="rId4" name="Monti csárdás 8k8 jav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7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0"/>
                    </a14:imgEffect>
                    <a14:imgEffect>
                      <a14:brightnessContrast bright="-59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802" y="0"/>
            <a:ext cx="9170782" cy="6858000"/>
          </a:xfrm>
        </p:spPr>
      </p:pic>
      <p:sp>
        <p:nvSpPr>
          <p:cNvPr id="2" name="Szövegdoboz 1"/>
          <p:cNvSpPr txBox="1"/>
          <p:nvPr/>
        </p:nvSpPr>
        <p:spPr>
          <a:xfrm>
            <a:off x="0" y="26406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400" dirty="0" smtClean="0">
                <a:solidFill>
                  <a:schemeClr val="bg1"/>
                </a:solidFill>
                <a:latin typeface="Bauhaus 93" panose="04030905020B02020C02" pitchFamily="82" charset="0"/>
              </a:rPr>
              <a:t>KÁRPÁT-</a:t>
            </a:r>
            <a:endParaRPr lang="hu-HU" sz="540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-2" y="5749804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400" dirty="0" smtClean="0">
                <a:solidFill>
                  <a:schemeClr val="bg1"/>
                </a:solidFill>
                <a:latin typeface="Bauhaus 93" panose="04030905020B02020C02" pitchFamily="82" charset="0"/>
              </a:rPr>
              <a:t>VERSENYKÉPESSÉG</a:t>
            </a:r>
            <a:endParaRPr lang="hu-HU" sz="540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-3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7744" y="194230"/>
            <a:ext cx="5219998" cy="5971073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5759624" y="72572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400" dirty="0" smtClean="0">
                <a:solidFill>
                  <a:schemeClr val="bg1"/>
                </a:solidFill>
                <a:latin typeface="Bauhaus 93" panose="04030905020B02020C02" pitchFamily="82" charset="0"/>
              </a:rPr>
              <a:t>MEDENCEI</a:t>
            </a:r>
            <a:endParaRPr lang="hu-HU" sz="540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9484" y="836712"/>
            <a:ext cx="2865971" cy="254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3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2000">
        <p:checker/>
      </p:transition>
    </mc:Choice>
    <mc:Fallback xmlns="">
      <p:transition spd="slow" advTm="2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5785"/>
            <a:ext cx="9144000" cy="706090"/>
          </a:xfrm>
        </p:spPr>
        <p:txBody>
          <a:bodyPr>
            <a:normAutofit fontScale="90000"/>
          </a:bodyPr>
          <a:lstStyle/>
          <a:p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5. </a:t>
            </a:r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BBK. 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2014. BUDAPEST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0157" y="6021287"/>
            <a:ext cx="8229600" cy="81467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ÓBUDAI EGYETEM</a:t>
            </a:r>
            <a:b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KONFERENCIA HELYSZÍNE</a:t>
            </a:r>
            <a:endParaRPr lang="hu-HU" dirty="0"/>
          </a:p>
        </p:txBody>
      </p:sp>
      <p:pic>
        <p:nvPicPr>
          <p:cNvPr id="11266" name="Picture 2" descr="Bezá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794209"/>
            <a:ext cx="7558762" cy="503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41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4" y="116632"/>
            <a:ext cx="8941497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73844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848" y="0"/>
            <a:ext cx="9136151" cy="476672"/>
          </a:xfrm>
        </p:spPr>
        <p:txBody>
          <a:bodyPr>
            <a:normAutofit fontScale="90000"/>
          </a:bodyPr>
          <a:lstStyle/>
          <a:p>
            <a:r>
              <a:rPr lang="hu-HU" sz="36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5. BBK. 2014. BUDAPEST</a:t>
            </a:r>
            <a:endParaRPr lang="hu-HU" sz="3600" dirty="0"/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44" y="761928"/>
            <a:ext cx="4540667" cy="3027112"/>
          </a:xfr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6265" y="760444"/>
            <a:ext cx="2016225" cy="302433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764704"/>
            <a:ext cx="2016224" cy="3024336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9245" y="4057965"/>
            <a:ext cx="1619735" cy="2429602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2756" y="4057965"/>
            <a:ext cx="1619735" cy="2429602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4057965"/>
            <a:ext cx="1619735" cy="2429602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91" y="4064051"/>
            <a:ext cx="1619735" cy="2429602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4064051"/>
            <a:ext cx="1619735" cy="242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3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478" y="188640"/>
            <a:ext cx="9136151" cy="908720"/>
          </a:xfrm>
        </p:spPr>
        <p:txBody>
          <a:bodyPr>
            <a:normAutofit/>
          </a:bodyPr>
          <a:lstStyle/>
          <a:p>
            <a:r>
              <a:rPr lang="hu-HU" sz="36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5. BBK. 2014. BUDAPEST</a:t>
            </a:r>
            <a:endParaRPr lang="hu-HU" sz="36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320" y="3997024"/>
            <a:ext cx="1609512" cy="2414267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4010" y="1237969"/>
            <a:ext cx="1619735" cy="2429602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4001405"/>
            <a:ext cx="1619735" cy="2429602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6278" y="1196752"/>
            <a:ext cx="1619735" cy="2429602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1743" y="1216914"/>
            <a:ext cx="1619735" cy="2429602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1" y="1216914"/>
            <a:ext cx="1619735" cy="2429602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4219" y="3989357"/>
            <a:ext cx="1619735" cy="2429602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118" y="1196752"/>
            <a:ext cx="1619735" cy="2429602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0202" y="4010577"/>
            <a:ext cx="1619735" cy="2429602"/>
          </a:xfrm>
          <a:prstGeom prst="rect">
            <a:avLst/>
          </a:prstGeom>
        </p:spPr>
      </p:pic>
      <p:pic>
        <p:nvPicPr>
          <p:cNvPr id="21" name="Kép 20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4493" y="3992196"/>
            <a:ext cx="1623737" cy="243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4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000">
        <p14:reveal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848" y="0"/>
            <a:ext cx="9136151" cy="548680"/>
          </a:xfrm>
        </p:spPr>
        <p:txBody>
          <a:bodyPr>
            <a:normAutofit fontScale="90000"/>
          </a:bodyPr>
          <a:lstStyle/>
          <a:p>
            <a:r>
              <a:rPr lang="hu-HU" sz="36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5. BBK. 2014. BUDAPEST</a:t>
            </a:r>
            <a:endParaRPr lang="hu-HU" sz="36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9912" y="589135"/>
            <a:ext cx="1748895" cy="2157067"/>
          </a:xfr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9912" y="4765509"/>
            <a:ext cx="1799706" cy="196876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4788028"/>
            <a:ext cx="2971800" cy="197967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47" y="554935"/>
            <a:ext cx="2971800" cy="1979676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47" y="4788028"/>
            <a:ext cx="2971800" cy="1979676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47" y="2716649"/>
            <a:ext cx="2971800" cy="1979676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687770"/>
            <a:ext cx="2971800" cy="1979676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554935"/>
            <a:ext cx="2971800" cy="1979676"/>
          </a:xfrm>
          <a:prstGeom prst="rect">
            <a:avLst/>
          </a:prstGeom>
        </p:spPr>
      </p:pic>
      <p:pic>
        <p:nvPicPr>
          <p:cNvPr id="13" name="Tartalom helye 4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9912" y="2835514"/>
            <a:ext cx="1768018" cy="174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4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831597" y="6159162"/>
            <a:ext cx="4312403" cy="6809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dirty="0">
                <a:solidFill>
                  <a:srgbClr val="FFFF00"/>
                </a:solidFill>
              </a:rPr>
              <a:t>ISBN 978-615-5460-38-5</a:t>
            </a:r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174230" y="6177061"/>
            <a:ext cx="4240088" cy="680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>
                <a:solidFill>
                  <a:srgbClr val="FFFF00"/>
                </a:solidFill>
              </a:rPr>
              <a:t>ISBN 978-615-5460-38-8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3505" y="178794"/>
            <a:ext cx="4230813" cy="5998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88024" y="172824"/>
            <a:ext cx="4211631" cy="596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82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4000">
        <p14:warp dir="i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96136" y="2581388"/>
            <a:ext cx="3215824" cy="1783716"/>
          </a:xfrm>
        </p:spPr>
        <p:txBody>
          <a:bodyPr>
            <a:noAutofit/>
          </a:bodyPr>
          <a:lstStyle/>
          <a:p>
            <a:r>
              <a:rPr lang="hu-HU" sz="2400" b="1" dirty="0" smtClean="0">
                <a:solidFill>
                  <a:srgbClr val="FFFF00"/>
                </a:solidFill>
              </a:rPr>
              <a:t>ERDÉLYI MAGYAR GAZDASÁGI GONDOLKODÓK</a:t>
            </a:r>
            <a:br>
              <a:rPr lang="hu-HU" sz="2400" b="1" dirty="0" smtClean="0">
                <a:solidFill>
                  <a:srgbClr val="FFFF00"/>
                </a:solidFill>
              </a:rPr>
            </a:br>
            <a:r>
              <a:rPr lang="hu-HU" sz="2400" b="1" dirty="0" smtClean="0">
                <a:solidFill>
                  <a:srgbClr val="FFFF00"/>
                </a:solidFill>
              </a:rPr>
              <a:t>PANTEONJA</a:t>
            </a:r>
            <a:br>
              <a:rPr lang="hu-HU" sz="2400" b="1" dirty="0" smtClean="0">
                <a:solidFill>
                  <a:srgbClr val="FFFF00"/>
                </a:solidFill>
              </a:rPr>
            </a:br>
            <a:r>
              <a:rPr lang="hu-HU" sz="2400" b="1" dirty="0" smtClean="0">
                <a:solidFill>
                  <a:srgbClr val="FFFF00"/>
                </a:solidFill>
              </a:rPr>
              <a:t>Dr. Somai József</a:t>
            </a:r>
            <a:endParaRPr lang="hu-HU" sz="2400" b="1" dirty="0">
              <a:solidFill>
                <a:srgbClr val="FFFF00"/>
              </a:solidFill>
            </a:endParaRPr>
          </a:p>
        </p:txBody>
      </p:sp>
      <p:pic>
        <p:nvPicPr>
          <p:cNvPr id="5" name="Tartalom hely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533" y="4718477"/>
            <a:ext cx="1567644" cy="1704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Tartalom helye 7" descr="E:\II_erdelyi_magyar_gazdasagi_gondolkodas\kepek\pethe_ferenc_01.t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2936" y="4716065"/>
            <a:ext cx="1364144" cy="165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Tartalom helye 6" descr="E:\I_erdelyi_magyar_gazdasagi_gondolkodas\kepek\boloni_f.ti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2935" y="516458"/>
            <a:ext cx="1408125" cy="169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Tartalom helye 6" descr="E:\I_erdelyi_magyar_gazdasagi_gondolkodas\kepek\wesselenyi_m.tif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8506" y="488916"/>
            <a:ext cx="1499609" cy="1726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Tartalom helye 8" descr="E:\I_erdelyi_magyar_gazdasagi_gondolkodas\kepek\brassai_s.tif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519985"/>
            <a:ext cx="1374745" cy="166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Tartalom helye 6" descr="E:\I_erdelyi_magyar_gazdasagi_gondolkodas\kepek\miko_i.tif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4714655"/>
            <a:ext cx="1324289" cy="1699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Tartalom helye 6" descr="E:\II_erdelyi_magyar_gazdasagi_gondolkodas\kepek\orban_balazs_01.tif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094" y="2564904"/>
            <a:ext cx="1424708" cy="1813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Tartalom helye 7" descr="E:\I_erdelyi_magyar_gazdasagi_gondolkodas\kepek\kovary_l.tif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8510" y="2570786"/>
            <a:ext cx="1303068" cy="170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Tartalom helye 6" descr="http://upload.wikimedia.org/wikipedia/commons/thumb/5/5c/B%C3%A1r%C3%B3_Szter%C3%A9nyi_J%C3%B3zsef.jpg/200px-B%C3%A1r%C3%B3_Szter%C3%A9nyi_J%C3%B3zsef.jpg">
            <a:hlinkClick r:id="rId10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9411" y="4718477"/>
            <a:ext cx="1404350" cy="165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Tartalom helye 6" descr="E:\I_erdelyi_magyar_gazdasagi_gondolkodas\kepek\balazs_f.tif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8911" y="2548582"/>
            <a:ext cx="1376172" cy="1799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Tartalom helye 6" descr="E:\II_erdelyi_magyar_gazdasagi_gondolkodas\kepek\kos_karoly_01.tif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246" y="519985"/>
            <a:ext cx="1414463" cy="1704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Tartalom helye 6" descr="E:\I_erdelyi_magyar_gazdasagi_gondolkodas\kepek\venczel_j.tif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568250" y="4710616"/>
            <a:ext cx="1313007" cy="1704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Tartalom helye 7" descr="E:\II_erdelyi_magyar_gazdasagi_gondolkodas\kepek\imreh_istvan_01.tif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68250" y="503040"/>
            <a:ext cx="1320165" cy="174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1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64894" y="0"/>
            <a:ext cx="9208894" cy="692696"/>
          </a:xfrm>
        </p:spPr>
        <p:txBody>
          <a:bodyPr>
            <a:normAutofit fontScale="90000"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5. BBK. 2014. BUDAPEST</a:t>
            </a:r>
            <a:endParaRPr lang="hu-HU" dirty="0"/>
          </a:p>
        </p:txBody>
      </p:sp>
      <p:grpSp>
        <p:nvGrpSpPr>
          <p:cNvPr id="4" name="Csoportba foglalás 3"/>
          <p:cNvGrpSpPr/>
          <p:nvPr/>
        </p:nvGrpSpPr>
        <p:grpSpPr>
          <a:xfrm>
            <a:off x="-289630" y="4008274"/>
            <a:ext cx="4107656" cy="2860141"/>
            <a:chOff x="1183482" y="1059397"/>
            <a:chExt cx="7783512" cy="5661025"/>
          </a:xfrm>
        </p:grpSpPr>
        <p:graphicFrame>
          <p:nvGraphicFramePr>
            <p:cNvPr id="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02330282"/>
                </p:ext>
              </p:extLst>
            </p:nvPr>
          </p:nvGraphicFramePr>
          <p:xfrm>
            <a:off x="1183482" y="1059397"/>
            <a:ext cx="7783512" cy="5661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5" name="Diagram" r:id="rId3" imgW="7010434" imgH="4086255" progId="MSGraph.Chart.8">
                    <p:embed followColorScheme="full"/>
                  </p:oleObj>
                </mc:Choice>
                <mc:Fallback>
                  <p:oleObj name="Diagram" r:id="rId3" imgW="7010434" imgH="4086255" progId="MSGraph.Chart.8">
                    <p:embed followColorScheme="full"/>
                    <p:pic>
                      <p:nvPicPr>
                        <p:cNvPr id="0" name="Picture 1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3482" y="1059397"/>
                          <a:ext cx="7783512" cy="56610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3528202" y="1413057"/>
              <a:ext cx="4886943" cy="791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eaLnBrk="0" hangingPunct="0"/>
              <a:r>
                <a:rPr lang="hu-HU" sz="2000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Franklin Gothic Demi" pitchFamily="34" charset="0"/>
                </a:rPr>
                <a:t> </a:t>
              </a:r>
              <a:r>
                <a:rPr lang="hu-HU" sz="2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Franklin Gothic Demi" pitchFamily="34" charset="0"/>
                </a:rPr>
                <a:t>Felsőfokú oktatás </a:t>
              </a:r>
              <a:r>
                <a:rPr lang="hu-HU" sz="2000" dirty="0">
                  <a:solidFill>
                    <a:srgbClr val="FF0000"/>
                  </a:solidFill>
                  <a:latin typeface="Franklin Gothic Demi" pitchFamily="34" charset="0"/>
                </a:rPr>
                <a:t> </a:t>
              </a:r>
            </a:p>
          </p:txBody>
        </p:sp>
        <p:sp>
          <p:nvSpPr>
            <p:cNvPr id="7" name="Text Box 33"/>
            <p:cNvSpPr txBox="1">
              <a:spLocks noChangeArrowheads="1"/>
            </p:cNvSpPr>
            <p:nvPr/>
          </p:nvSpPr>
          <p:spPr bwMode="auto">
            <a:xfrm>
              <a:off x="4824411" y="2564904"/>
              <a:ext cx="503236" cy="365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hu-HU" sz="1200" b="1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PhD</a:t>
              </a:r>
              <a:endParaRPr lang="hu-HU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8" name="Text Box 31"/>
            <p:cNvSpPr txBox="1">
              <a:spLocks noChangeArrowheads="1"/>
            </p:cNvSpPr>
            <p:nvPr/>
          </p:nvSpPr>
          <p:spPr bwMode="auto">
            <a:xfrm>
              <a:off x="4248942" y="3644899"/>
              <a:ext cx="1366839" cy="365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hu-HU" sz="1200" b="1" dirty="0">
                  <a:solidFill>
                    <a:srgbClr val="E77575"/>
                  </a:solidFill>
                </a:rPr>
                <a:t>Ma/</a:t>
              </a:r>
              <a:r>
                <a:rPr lang="hu-HU" sz="1200" b="1" dirty="0" err="1">
                  <a:solidFill>
                    <a:srgbClr val="E77575"/>
                  </a:solidFill>
                </a:rPr>
                <a:t>MSc</a:t>
              </a:r>
              <a:endParaRPr lang="hu-HU" sz="1200" b="1" dirty="0">
                <a:solidFill>
                  <a:srgbClr val="E77575"/>
                </a:solidFill>
              </a:endParaRPr>
            </a:p>
          </p:txBody>
        </p:sp>
        <p:sp>
          <p:nvSpPr>
            <p:cNvPr id="9" name="Text Box 30"/>
            <p:cNvSpPr txBox="1">
              <a:spLocks noChangeArrowheads="1"/>
            </p:cNvSpPr>
            <p:nvPr/>
          </p:nvSpPr>
          <p:spPr bwMode="auto">
            <a:xfrm>
              <a:off x="3366625" y="4723240"/>
              <a:ext cx="2456036" cy="365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hu-HU" sz="1200" b="1" dirty="0" err="1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Ba</a:t>
              </a:r>
              <a:r>
                <a:rPr lang="hu-HU" sz="1200" b="1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/</a:t>
              </a:r>
              <a:r>
                <a:rPr lang="hu-HU" sz="1200" b="1" dirty="0" err="1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BSc</a:t>
              </a:r>
              <a:endParaRPr lang="hu-HU" sz="1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0" name="Text Box 34"/>
            <p:cNvSpPr txBox="1">
              <a:spLocks noChangeArrowheads="1"/>
            </p:cNvSpPr>
            <p:nvPr/>
          </p:nvSpPr>
          <p:spPr bwMode="auto">
            <a:xfrm>
              <a:off x="2547947" y="5793960"/>
              <a:ext cx="3547608" cy="365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hu-HU" sz="1200" b="1" dirty="0" err="1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FoSzk</a:t>
              </a:r>
              <a:r>
                <a:rPr lang="hu-HU" sz="1200" b="1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</a:p>
          </p:txBody>
        </p:sp>
      </p:grpSp>
      <p:graphicFrame>
        <p:nvGraphicFramePr>
          <p:cNvPr id="21" name="Tartalom helye 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507623361"/>
              </p:ext>
            </p:extLst>
          </p:nvPr>
        </p:nvGraphicFramePr>
        <p:xfrm>
          <a:off x="3361675" y="3928739"/>
          <a:ext cx="3457079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2" name="Picture 4" descr="grosz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4443064"/>
            <a:ext cx="2431679" cy="1895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Kép 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388" y="656383"/>
            <a:ext cx="2414066" cy="341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7522" y="688482"/>
            <a:ext cx="2361463" cy="1762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Kép 24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2" y="2524994"/>
            <a:ext cx="2359193" cy="154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Kép 25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3" y="1036432"/>
            <a:ext cx="3871839" cy="289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242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Sub>
          <a:bldChart bld="series"/>
        </p:bldSub>
      </p:bldGraphic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848" y="0"/>
            <a:ext cx="9136151" cy="692696"/>
          </a:xfrm>
        </p:spPr>
        <p:txBody>
          <a:bodyPr>
            <a:normAutofit/>
          </a:bodyPr>
          <a:lstStyle/>
          <a:p>
            <a:pPr algn="l"/>
            <a:r>
              <a:rPr lang="hu-HU" sz="36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5. BBK. 2014. BUDAPEST</a:t>
            </a:r>
            <a:endParaRPr lang="hu-HU" sz="3600" dirty="0"/>
          </a:p>
        </p:txBody>
      </p:sp>
      <p:pic>
        <p:nvPicPr>
          <p:cNvPr id="8" name="Tartalom helye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3" y="188639"/>
            <a:ext cx="2030756" cy="3584503"/>
          </a:xfrm>
        </p:spPr>
      </p:pic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3491880" y="772992"/>
            <a:ext cx="3374824" cy="2976560"/>
            <a:chOff x="1010" y="837"/>
            <a:chExt cx="4283" cy="3457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10" y="837"/>
              <a:ext cx="4283" cy="1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10" y="2569"/>
              <a:ext cx="4281" cy="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Kép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438" y="4098900"/>
            <a:ext cx="2859590" cy="2144382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5" y="778118"/>
            <a:ext cx="3149014" cy="2971434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095038"/>
            <a:ext cx="2927777" cy="2148244"/>
          </a:xfrm>
          <a:prstGeom prst="rect">
            <a:avLst/>
          </a:prstGeom>
        </p:spPr>
      </p:pic>
      <p:pic>
        <p:nvPicPr>
          <p:cNvPr id="12" name="Picture 8" descr="DSC0182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4418" y="4095038"/>
            <a:ext cx="3043346" cy="214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04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848" y="0"/>
            <a:ext cx="9136151" cy="692696"/>
          </a:xfrm>
        </p:spPr>
        <p:txBody>
          <a:bodyPr>
            <a:normAutofit/>
          </a:bodyPr>
          <a:lstStyle/>
          <a:p>
            <a:r>
              <a:rPr lang="hu-HU" sz="36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5. BBK. 2014. BUDAPEST</a:t>
            </a:r>
            <a:endParaRPr lang="hu-HU" sz="3600" dirty="0"/>
          </a:p>
        </p:txBody>
      </p:sp>
      <p:pic>
        <p:nvPicPr>
          <p:cNvPr id="12" name="Kép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748841"/>
            <a:ext cx="5064596" cy="3612156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06" y="727789"/>
            <a:ext cx="2889504" cy="3654260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888" y="4544684"/>
            <a:ext cx="2374448" cy="2045982"/>
          </a:xfrm>
          <a:prstGeom prst="rect">
            <a:avLst/>
          </a:prstGeom>
        </p:spPr>
      </p:pic>
      <p:pic>
        <p:nvPicPr>
          <p:cNvPr id="19" name="Kép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6176" y="4573008"/>
            <a:ext cx="2726103" cy="204457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4573929"/>
            <a:ext cx="2922741" cy="2044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27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3114"/>
            <a:ext cx="9108504" cy="823597"/>
          </a:xfrm>
        </p:spPr>
        <p:txBody>
          <a:bodyPr>
            <a:normAutofit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BBK. 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2015. </a:t>
            </a:r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BUDAPEST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288" y="908720"/>
            <a:ext cx="5832648" cy="58326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Kép 28" descr="obudi_cimer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852059"/>
            <a:ext cx="10801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3369" y="813312"/>
            <a:ext cx="2329310" cy="19676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http://www.bathory.ro/img/logo2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40" y="4860683"/>
            <a:ext cx="2194285" cy="19716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" name="Picture 1" descr="M:\__Tibor\___6BBK2015\_____6BBK UTÓÉLET\Fotóalbum\__6BBK2015 Beszámoló+honlap képei\nea_fobutton_uj.pn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08304" y="4991026"/>
            <a:ext cx="1699512" cy="1797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3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000">
        <p14:prism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789522"/>
          </a:xfrm>
        </p:spPr>
        <p:txBody>
          <a:bodyPr/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BBK. 2015. BUDAPEST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6408"/>
            <a:ext cx="9144000" cy="6071616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36092" y="826971"/>
            <a:ext cx="9144000" cy="281805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sz="36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KÁRPÁT-MEDENCE EGYSÉGES </a:t>
            </a:r>
          </a:p>
          <a:p>
            <a:pPr marL="0" indent="0" algn="ctr">
              <a:buNone/>
            </a:pPr>
            <a:r>
              <a:rPr lang="hu-HU" sz="36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GAZDASÁGI, OKTATÁSI, </a:t>
            </a:r>
          </a:p>
          <a:p>
            <a:pPr marL="0" indent="0" algn="ctr">
              <a:buNone/>
            </a:pPr>
            <a:r>
              <a:rPr lang="hu-HU" sz="36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TUDOMÁNYOS, TECHNOLÓGIAI ÉS </a:t>
            </a:r>
          </a:p>
          <a:p>
            <a:pPr marL="0" indent="0" algn="ctr">
              <a:buNone/>
            </a:pPr>
            <a:r>
              <a:rPr lang="hu-HU" sz="36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KULTURÁLIS TÉR </a:t>
            </a:r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-18344" y="4797152"/>
            <a:ext cx="9108504" cy="2016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hu-HU" sz="3600" b="1" dirty="0" smtClean="0">
                <a:solidFill>
                  <a:srgbClr val="FF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CÉL:</a:t>
            </a:r>
          </a:p>
          <a:p>
            <a:pPr marL="0" indent="0" algn="ctr">
              <a:buFont typeface="Arial" pitchFamily="34" charset="0"/>
              <a:buNone/>
            </a:pPr>
            <a:r>
              <a:rPr lang="hu-HU" sz="3600" b="1" dirty="0" smtClean="0">
                <a:solidFill>
                  <a:srgbClr val="FF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MAGYAR NEMZETI KÖZÖSSÉGEK</a:t>
            </a:r>
          </a:p>
          <a:p>
            <a:pPr marL="0" indent="0" algn="ctr">
              <a:buFont typeface="Arial" pitchFamily="34" charset="0"/>
              <a:buNone/>
            </a:pPr>
            <a:r>
              <a:rPr lang="hu-HU" sz="3600" b="1" dirty="0" smtClean="0">
                <a:solidFill>
                  <a:srgbClr val="FF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INTEGRÁCIÓJA</a:t>
            </a:r>
            <a:endParaRPr lang="hu-HU" sz="3600" b="1" dirty="0">
              <a:solidFill>
                <a:srgbClr val="FF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22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circle/>
      </p:transition>
    </mc:Choice>
    <mc:Fallback xmlns="">
      <p:transition spd="slow" advTm="9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-18422"/>
            <a:ext cx="8229600" cy="783126"/>
          </a:xfrm>
        </p:spPr>
        <p:txBody>
          <a:bodyPr/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BBK. 2015. BUDAPEST</a:t>
            </a:r>
            <a:endParaRPr lang="hu-HU" dirty="0"/>
          </a:p>
        </p:txBody>
      </p:sp>
      <p:pic>
        <p:nvPicPr>
          <p:cNvPr id="3076" name="Picture 4" descr="Bezá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32" y="4581128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Bezár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764704"/>
            <a:ext cx="1517291" cy="212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ezár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764704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Bezár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764704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Bezár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764704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Bezár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788289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Bezár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416" y="764704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Bezár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7639" y="4597499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Bezár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4581128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Bezár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4597499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Bezár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9417" y="4581128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Bezár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4595539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Bezár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023" y="3023442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Bezár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5141" y="3030760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Picture 32" descr="Bezár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3023442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6" name="Picture 34" descr="Bezár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7639" y="3030760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747200"/>
      </p:ext>
    </p:extLst>
  </p:cSld>
  <p:clrMapOvr>
    <a:masterClrMapping/>
  </p:clrMapOvr>
  <p:transition spd="slow" advTm="3000">
    <p:checker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BBK. 2015. BUDAPEST</a:t>
            </a:r>
            <a:endParaRPr lang="hu-HU" dirty="0"/>
          </a:p>
        </p:txBody>
      </p:sp>
      <p:pic>
        <p:nvPicPr>
          <p:cNvPr id="10242" name="Picture 2" descr="Bezár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3716385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Bezár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0257" y="2924944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Bezár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618534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Bezár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4426" y="2135392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Bezár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5000" contras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Bezár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168" y="2135392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Bezár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256" y="618534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6" name="Picture 16" descr="Bezár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303837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8" name="Picture 18" descr="Bezár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5139" y="618534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0" name="Picture 20" descr="Bezár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3716385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2" name="Picture 22" descr="Bezár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8361" y="5303837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4" name="Picture 24" descr="Bezár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7546" y="620688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6" name="Picture 26" descr="Bezár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2771" y="2924944"/>
            <a:ext cx="2160000" cy="14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8" name="Picture 28" descr="Bezár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2085" y="4599811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0" name="Picture 30" descr="Bezár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256" y="4597214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2" name="Picture 32" descr="Bezár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1107" y="4597214"/>
            <a:ext cx="14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339816"/>
      </p:ext>
    </p:extLst>
  </p:cSld>
  <p:clrMapOvr>
    <a:masterClrMapping/>
  </p:clrMapOvr>
  <p:transition spd="slow" advTm="3000">
    <p:checker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1035" y="404664"/>
            <a:ext cx="8229600" cy="2376264"/>
          </a:xfrm>
        </p:spPr>
        <p:txBody>
          <a:bodyPr>
            <a:normAutofit/>
          </a:bodyPr>
          <a:lstStyle/>
          <a:p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BBK. 2015. BUDAPEST</a:t>
            </a:r>
            <a:b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TANULMÁNYKÖTETEK</a:t>
            </a:r>
            <a:b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1372 oldal</a:t>
            </a:r>
            <a:endParaRPr lang="hu-HU" b="1" u="sng" dirty="0">
              <a:solidFill>
                <a:srgbClr val="66FF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95736" y="4293096"/>
            <a:ext cx="4968552" cy="230425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u-HU" b="1" u="sng" dirty="0">
                <a:solidFill>
                  <a:srgbClr val="FFFF00"/>
                </a:solidFill>
              </a:rPr>
              <a:t>Szerkesztették</a:t>
            </a:r>
            <a:r>
              <a:rPr lang="hu-HU" b="1" dirty="0">
                <a:solidFill>
                  <a:srgbClr val="FFFF00"/>
                </a:solidFill>
              </a:rPr>
              <a:t>:</a:t>
            </a:r>
          </a:p>
          <a:p>
            <a:r>
              <a:rPr lang="hu-HU" b="1" dirty="0">
                <a:solidFill>
                  <a:srgbClr val="FFFF00"/>
                </a:solidFill>
              </a:rPr>
              <a:t>Prof. Dr. Rajnai Zoltán</a:t>
            </a:r>
            <a:endParaRPr lang="hu-HU" dirty="0">
              <a:solidFill>
                <a:srgbClr val="FFFF00"/>
              </a:solidFill>
            </a:endParaRPr>
          </a:p>
          <a:p>
            <a:r>
              <a:rPr lang="hu-HU" b="1" dirty="0">
                <a:solidFill>
                  <a:srgbClr val="FFFF00"/>
                </a:solidFill>
              </a:rPr>
              <a:t>Dr. </a:t>
            </a:r>
            <a:r>
              <a:rPr lang="hu-HU" b="1" dirty="0" err="1">
                <a:solidFill>
                  <a:srgbClr val="FFFF00"/>
                </a:solidFill>
              </a:rPr>
              <a:t>Fregan</a:t>
            </a:r>
            <a:r>
              <a:rPr lang="hu-HU" b="1" dirty="0">
                <a:solidFill>
                  <a:srgbClr val="FFFF00"/>
                </a:solidFill>
              </a:rPr>
              <a:t> Beatrix</a:t>
            </a:r>
            <a:endParaRPr lang="hu-HU" dirty="0">
              <a:solidFill>
                <a:srgbClr val="FFFF00"/>
              </a:solidFill>
            </a:endParaRPr>
          </a:p>
          <a:p>
            <a:r>
              <a:rPr lang="hu-HU" b="1" dirty="0">
                <a:solidFill>
                  <a:srgbClr val="FFFF00"/>
                </a:solidFill>
              </a:rPr>
              <a:t>Marosné Kuna Zsuzsanna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467544" y="1700808"/>
            <a:ext cx="8229600" cy="2769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dirty="0"/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467544" y="2852936"/>
            <a:ext cx="8229600" cy="1335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hu-HU" b="1" u="sng" dirty="0" smtClean="0">
                <a:solidFill>
                  <a:srgbClr val="C00000"/>
                </a:solidFill>
              </a:rPr>
              <a:t>ISBN szám</a:t>
            </a:r>
          </a:p>
          <a:p>
            <a:pPr marL="0" indent="0">
              <a:buNone/>
            </a:pPr>
            <a:r>
              <a:rPr lang="hu-HU" b="1" dirty="0" smtClean="0">
                <a:solidFill>
                  <a:srgbClr val="FFFF00"/>
                </a:solidFill>
              </a:rPr>
              <a:t>		</a:t>
            </a:r>
            <a:r>
              <a:rPr lang="hu-HU" b="1" dirty="0">
                <a:solidFill>
                  <a:srgbClr val="C00000"/>
                </a:solidFill>
              </a:rPr>
              <a:t>ISBN </a:t>
            </a:r>
            <a:r>
              <a:rPr lang="hu-HU" b="1" u="sng" dirty="0" smtClean="0">
                <a:solidFill>
                  <a:srgbClr val="FFFF00"/>
                </a:solidFill>
                <a:hlinkClick r:id="rId2"/>
              </a:rPr>
              <a:t>978-615-5460-38-5</a:t>
            </a:r>
            <a:endParaRPr lang="hu-HU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371287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2523"/>
            <a:ext cx="8229600" cy="886197"/>
          </a:xfrm>
        </p:spPr>
        <p:txBody>
          <a:bodyPr>
            <a:normAutofit fontScale="90000"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BBK. 2015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b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200" b="1" u="sng" dirty="0">
                <a:solidFill>
                  <a:srgbClr val="FFFF00"/>
                </a:solidFill>
              </a:rPr>
              <a:t>1. </a:t>
            </a:r>
            <a:r>
              <a:rPr lang="hu-HU" sz="2200" b="1" u="sng" dirty="0" smtClean="0">
                <a:solidFill>
                  <a:srgbClr val="FFFF00"/>
                </a:solidFill>
              </a:rPr>
              <a:t>KÖTET TARTALOMJEGYZÉK</a:t>
            </a:r>
            <a:endParaRPr lang="hu-HU" sz="2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008559"/>
            <a:ext cx="9108504" cy="5877272"/>
          </a:xfrm>
        </p:spPr>
        <p:txBody>
          <a:bodyPr>
            <a:noAutofit/>
          </a:bodyPr>
          <a:lstStyle/>
          <a:p>
            <a:r>
              <a:rPr lang="hu-HU" sz="1600" dirty="0" smtClean="0">
                <a:solidFill>
                  <a:srgbClr val="FFFF00"/>
                </a:solidFill>
              </a:rPr>
              <a:t>Finszter </a:t>
            </a:r>
            <a:r>
              <a:rPr lang="hu-HU" sz="1600" dirty="0">
                <a:solidFill>
                  <a:srgbClr val="FFFF00"/>
                </a:solidFill>
              </a:rPr>
              <a:t>Géza: A jelenlét, mint rendőrségi </a:t>
            </a:r>
            <a:r>
              <a:rPr lang="hu-HU" sz="1600" dirty="0" smtClean="0">
                <a:solidFill>
                  <a:srgbClr val="FFFF00"/>
                </a:solidFill>
              </a:rPr>
              <a:t>funkció					5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Gyarmatiné</a:t>
            </a:r>
            <a:r>
              <a:rPr lang="hu-HU" sz="1600" dirty="0">
                <a:solidFill>
                  <a:srgbClr val="FFFF00"/>
                </a:solidFill>
              </a:rPr>
              <a:t> Fehér Barbara - Csóka Ildikó: “Vállalkozás-menedzsment gyógyszerészhallgatók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számára</a:t>
            </a:r>
            <a:r>
              <a:rPr lang="hu-HU" sz="1600" dirty="0">
                <a:solidFill>
                  <a:srgbClr val="FFFF00"/>
                </a:solidFill>
              </a:rPr>
              <a:t>” kurzus bemutatása	</a:t>
            </a:r>
            <a:r>
              <a:rPr lang="hu-HU" sz="1600" dirty="0" smtClean="0">
                <a:solidFill>
                  <a:srgbClr val="FFFF00"/>
                </a:solidFill>
              </a:rPr>
              <a:t>						16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Csókay</a:t>
            </a:r>
            <a:r>
              <a:rPr lang="hu-HU" sz="1600" dirty="0">
                <a:solidFill>
                  <a:srgbClr val="FFFF00"/>
                </a:solidFill>
              </a:rPr>
              <a:t> András: Az "én"a testben található</a:t>
            </a:r>
            <a:r>
              <a:rPr lang="hu-HU" sz="1600" dirty="0" smtClean="0">
                <a:solidFill>
                  <a:srgbClr val="FFFF00"/>
                </a:solidFill>
              </a:rPr>
              <a:t>?!					18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Erős Győző: A betegség és fájdalom nélküli élet </a:t>
            </a:r>
            <a:r>
              <a:rPr lang="hu-HU" sz="1600" dirty="0" smtClean="0">
                <a:solidFill>
                  <a:srgbClr val="FFFF00"/>
                </a:solidFill>
              </a:rPr>
              <a:t>titkairól				20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Polyákné Dr. </a:t>
            </a:r>
            <a:r>
              <a:rPr lang="hu-HU" sz="1600" dirty="0" err="1">
                <a:solidFill>
                  <a:srgbClr val="FFFF00"/>
                </a:solidFill>
              </a:rPr>
              <a:t>Szánthó</a:t>
            </a:r>
            <a:r>
              <a:rPr lang="hu-HU" sz="1600" dirty="0">
                <a:solidFill>
                  <a:srgbClr val="FFFF00"/>
                </a:solidFill>
              </a:rPr>
              <a:t> </a:t>
            </a:r>
            <a:r>
              <a:rPr lang="hu-HU" sz="1600" dirty="0" err="1">
                <a:solidFill>
                  <a:srgbClr val="FFFF00"/>
                </a:solidFill>
              </a:rPr>
              <a:t>Őrsike</a:t>
            </a:r>
            <a:r>
              <a:rPr lang="hu-HU" sz="1600" dirty="0">
                <a:solidFill>
                  <a:srgbClr val="FFFF00"/>
                </a:solidFill>
              </a:rPr>
              <a:t>: Igazságigény a </a:t>
            </a:r>
            <a:r>
              <a:rPr lang="hu-HU" sz="1600" dirty="0" smtClean="0">
                <a:solidFill>
                  <a:srgbClr val="FFFF00"/>
                </a:solidFill>
              </a:rPr>
              <a:t>családban				42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Répás József: Látók és látássérültek lokalizációs képességeinek statisztikai </a:t>
            </a:r>
            <a:r>
              <a:rPr lang="hu-HU" sz="1600" dirty="0" smtClean="0">
                <a:solidFill>
                  <a:srgbClr val="FFFF00"/>
                </a:solidFill>
              </a:rPr>
              <a:t>vizsgálata		56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Blázovics</a:t>
            </a:r>
            <a:r>
              <a:rPr lang="hu-HU" sz="1600" dirty="0">
                <a:solidFill>
                  <a:srgbClr val="FFFF00"/>
                </a:solidFill>
              </a:rPr>
              <a:t> Anna: A </a:t>
            </a:r>
            <a:r>
              <a:rPr lang="hu-HU" sz="1600" dirty="0" err="1">
                <a:solidFill>
                  <a:srgbClr val="FFFF00"/>
                </a:solidFill>
              </a:rPr>
              <a:t>redox-homeosztázisban</a:t>
            </a:r>
            <a:r>
              <a:rPr lang="hu-HU" sz="1600" dirty="0">
                <a:solidFill>
                  <a:srgbClr val="FFFF00"/>
                </a:solidFill>
              </a:rPr>
              <a:t> szerepet játszó bioaktív </a:t>
            </a:r>
            <a:r>
              <a:rPr lang="hu-HU" sz="1600" dirty="0" smtClean="0">
                <a:solidFill>
                  <a:srgbClr val="FFFF00"/>
                </a:solidFill>
              </a:rPr>
              <a:t>kismolekulák		66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Váralljai</a:t>
            </a:r>
            <a:r>
              <a:rPr lang="hu-HU" sz="1600" dirty="0">
                <a:solidFill>
                  <a:srgbClr val="FFFF00"/>
                </a:solidFill>
              </a:rPr>
              <a:t> </a:t>
            </a:r>
            <a:r>
              <a:rPr lang="hu-HU" sz="1600" dirty="0" err="1">
                <a:solidFill>
                  <a:srgbClr val="FFFF00"/>
                </a:solidFill>
              </a:rPr>
              <a:t>Csocsán</a:t>
            </a:r>
            <a:r>
              <a:rPr lang="hu-HU" sz="1600" dirty="0">
                <a:solidFill>
                  <a:srgbClr val="FFFF00"/>
                </a:solidFill>
              </a:rPr>
              <a:t> Jenő: Szent László király Árpád-kori </a:t>
            </a:r>
            <a:r>
              <a:rPr lang="hu-HU" sz="1600" dirty="0" smtClean="0">
                <a:solidFill>
                  <a:srgbClr val="FFFF00"/>
                </a:solidFill>
              </a:rPr>
              <a:t>ábrázolásai			77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Prokopp Mária: Nápoly középkori magyar emlékei	</a:t>
            </a:r>
            <a:r>
              <a:rPr lang="hu-HU" sz="1600" dirty="0" smtClean="0">
                <a:solidFill>
                  <a:srgbClr val="FFFF00"/>
                </a:solidFill>
              </a:rPr>
              <a:t>				111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Kántor Sándorné Dr. Varga Tünde: Sikeres és neves tudósok. 300 éve született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err="1" smtClean="0">
                <a:solidFill>
                  <a:srgbClr val="FFFF00"/>
                </a:solidFill>
              </a:rPr>
              <a:t>Maróthi</a:t>
            </a:r>
            <a:r>
              <a:rPr lang="hu-HU" sz="1600" dirty="0" smtClean="0">
                <a:solidFill>
                  <a:srgbClr val="FFFF00"/>
                </a:solidFill>
              </a:rPr>
              <a:t> </a:t>
            </a:r>
            <a:r>
              <a:rPr lang="hu-HU" sz="1600" dirty="0">
                <a:solidFill>
                  <a:srgbClr val="FFFF00"/>
                </a:solidFill>
              </a:rPr>
              <a:t>György (1715-1744)	</a:t>
            </a:r>
            <a:r>
              <a:rPr lang="hu-HU" sz="1600" dirty="0" smtClean="0">
                <a:solidFill>
                  <a:srgbClr val="FFFF00"/>
                </a:solidFill>
              </a:rPr>
              <a:t>						129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Krasznainé </a:t>
            </a:r>
            <a:r>
              <a:rPr lang="hu-HU" sz="1600" dirty="0" err="1">
                <a:solidFill>
                  <a:srgbClr val="FFFF00"/>
                </a:solidFill>
              </a:rPr>
              <a:t>Kováss</a:t>
            </a:r>
            <a:r>
              <a:rPr lang="hu-HU" sz="1600" dirty="0">
                <a:solidFill>
                  <a:srgbClr val="FFFF00"/>
                </a:solidFill>
              </a:rPr>
              <a:t> Enikő: A Kandó Iskola története 1898-tól napjainkig	</a:t>
            </a:r>
            <a:r>
              <a:rPr lang="hu-HU" sz="1600" dirty="0" smtClean="0">
                <a:solidFill>
                  <a:srgbClr val="FFFF00"/>
                </a:solidFill>
              </a:rPr>
              <a:t>		142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Némethy Krisztina – Dr. Gáti József: Prof. Dr. </a:t>
            </a:r>
            <a:r>
              <a:rPr lang="hu-HU" sz="1600" dirty="0" err="1">
                <a:solidFill>
                  <a:srgbClr val="FFFF00"/>
                </a:solidFill>
              </a:rPr>
              <a:t>Bejczy</a:t>
            </a:r>
            <a:r>
              <a:rPr lang="hu-HU" sz="1600" dirty="0">
                <a:solidFill>
                  <a:srgbClr val="FFFF00"/>
                </a:solidFill>
              </a:rPr>
              <a:t> Antal a NASA vezető kutatója,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az </a:t>
            </a:r>
            <a:r>
              <a:rPr lang="hu-HU" sz="1600" dirty="0">
                <a:solidFill>
                  <a:srgbClr val="FFFF00"/>
                </a:solidFill>
              </a:rPr>
              <a:t>űrrobotika kiemelkedő magyar személyisége	</a:t>
            </a:r>
            <a:r>
              <a:rPr lang="hu-HU" sz="1600" dirty="0" smtClean="0">
                <a:solidFill>
                  <a:srgbClr val="FFFF00"/>
                </a:solidFill>
              </a:rPr>
              <a:t>				162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Krasznainé </a:t>
            </a:r>
            <a:r>
              <a:rPr lang="hu-HU" sz="1600" dirty="0" err="1">
                <a:solidFill>
                  <a:srgbClr val="FFFF00"/>
                </a:solidFill>
              </a:rPr>
              <a:t>Kováss</a:t>
            </a:r>
            <a:r>
              <a:rPr lang="hu-HU" sz="1600" dirty="0">
                <a:solidFill>
                  <a:srgbClr val="FFFF00"/>
                </a:solidFill>
              </a:rPr>
              <a:t> Enikő: Múltidézés – iskolatörténet régi fényképeken	</a:t>
            </a:r>
            <a:r>
              <a:rPr lang="hu-HU" sz="1600" dirty="0" smtClean="0">
                <a:solidFill>
                  <a:srgbClr val="FFFF00"/>
                </a:solidFill>
              </a:rPr>
              <a:t>		169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Záhonyi András: A tények azonban makacs dolgok	</a:t>
            </a:r>
            <a:r>
              <a:rPr lang="hu-HU" sz="1600" dirty="0" smtClean="0">
                <a:solidFill>
                  <a:srgbClr val="FFFF00"/>
                </a:solidFill>
              </a:rPr>
              <a:t>				184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Lenti István: Szabolcs-Szatmár-Bereg megyei kastély- és kúria parkok napjainkban	</a:t>
            </a:r>
            <a:r>
              <a:rPr lang="hu-HU" sz="1600" dirty="0" smtClean="0">
                <a:solidFill>
                  <a:srgbClr val="FFFF00"/>
                </a:solidFill>
              </a:rPr>
              <a:t>	188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Szóró Ilona: Az agráregyesületek szerepe a nők közösségi életében	</a:t>
            </a:r>
            <a:r>
              <a:rPr lang="hu-HU" sz="1600" dirty="0" smtClean="0">
                <a:solidFill>
                  <a:srgbClr val="FFFF00"/>
                </a:solidFill>
              </a:rPr>
              <a:t>		192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Olasz Lajos: Magyarország államformája a Horthy-korszakban	</a:t>
            </a:r>
            <a:r>
              <a:rPr lang="hu-HU" sz="1600" dirty="0" smtClean="0">
                <a:solidFill>
                  <a:srgbClr val="FFFF00"/>
                </a:solidFill>
              </a:rPr>
              <a:t>			205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Krasznainé </a:t>
            </a:r>
            <a:r>
              <a:rPr lang="hu-HU" sz="1600" dirty="0" err="1">
                <a:solidFill>
                  <a:srgbClr val="FFFF00"/>
                </a:solidFill>
              </a:rPr>
              <a:t>Kováss</a:t>
            </a:r>
            <a:r>
              <a:rPr lang="hu-HU" sz="1600" dirty="0">
                <a:solidFill>
                  <a:srgbClr val="FFFF00"/>
                </a:solidFill>
              </a:rPr>
              <a:t> Enikő: Egy zseniális magyar mérnök a 20. században.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Kandó </a:t>
            </a:r>
            <a:r>
              <a:rPr lang="hu-HU" sz="1600" dirty="0">
                <a:solidFill>
                  <a:srgbClr val="FFFF00"/>
                </a:solidFill>
              </a:rPr>
              <a:t>Kálmán életműve	</a:t>
            </a:r>
            <a:r>
              <a:rPr lang="hu-HU" sz="1600" dirty="0" smtClean="0">
                <a:solidFill>
                  <a:srgbClr val="FFFF00"/>
                </a:solidFill>
              </a:rPr>
              <a:t>						222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Darai Lajos: A magyar tudatot építő tények történelmi sorsa és igazsága	</a:t>
            </a:r>
            <a:r>
              <a:rPr lang="hu-HU" sz="1600" dirty="0" smtClean="0">
                <a:solidFill>
                  <a:srgbClr val="FFFF00"/>
                </a:solidFill>
              </a:rPr>
              <a:t>		249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Vizi László Tamás: A történelmi traumák interpretálása a magyar középiskolai történelem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tankönyvekben</a:t>
            </a:r>
            <a:r>
              <a:rPr lang="hu-HU" sz="1600" dirty="0">
                <a:solidFill>
                  <a:srgbClr val="FFFF00"/>
                </a:solidFill>
              </a:rPr>
              <a:t>	</a:t>
            </a:r>
            <a:r>
              <a:rPr lang="hu-HU" sz="1600" dirty="0" smtClean="0">
                <a:solidFill>
                  <a:srgbClr val="FFFF00"/>
                </a:solidFill>
              </a:rPr>
              <a:t>							270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Szilágyi Győző Attila: Információterjedési modellezés a szervezetek belső informális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kommunikációs </a:t>
            </a:r>
            <a:r>
              <a:rPr lang="hu-HU" sz="1600" dirty="0">
                <a:solidFill>
                  <a:srgbClr val="FFFF00"/>
                </a:solidFill>
              </a:rPr>
              <a:t>hálózatában	</a:t>
            </a:r>
            <a:r>
              <a:rPr lang="hu-HU" sz="1600" dirty="0" smtClean="0">
                <a:solidFill>
                  <a:srgbClr val="FFFF00"/>
                </a:solidFill>
              </a:rPr>
              <a:t>						281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Répás Sándor: ARM alapú mikroszámítógépek titkosítási képességeinek vizsgálata	</a:t>
            </a:r>
            <a:r>
              <a:rPr lang="hu-HU" sz="1600" dirty="0" smtClean="0">
                <a:solidFill>
                  <a:srgbClr val="FFFF00"/>
                </a:solidFill>
              </a:rPr>
              <a:t>	289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Répás Sándor – Rajnai Zoltán: Virtuális erőművek szerepe az energiaellátásban és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err="1" smtClean="0">
                <a:solidFill>
                  <a:srgbClr val="FFFF00"/>
                </a:solidFill>
              </a:rPr>
              <a:t>kiberbiztonsági</a:t>
            </a:r>
            <a:r>
              <a:rPr lang="hu-HU" sz="1600" dirty="0" smtClean="0">
                <a:solidFill>
                  <a:srgbClr val="FFFF00"/>
                </a:solidFill>
              </a:rPr>
              <a:t> </a:t>
            </a:r>
            <a:r>
              <a:rPr lang="hu-HU" sz="1600" dirty="0">
                <a:solidFill>
                  <a:srgbClr val="FFFF00"/>
                </a:solidFill>
              </a:rPr>
              <a:t>kérdéseik	</a:t>
            </a:r>
            <a:r>
              <a:rPr lang="hu-HU" sz="1600" dirty="0" smtClean="0">
                <a:solidFill>
                  <a:srgbClr val="FFFF00"/>
                </a:solidFill>
              </a:rPr>
              <a:t>						303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Berek László: Az Óbudai Egyetem Digitális Archívuma (ÓDA) a nyílt tudományos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kommunikáció </a:t>
            </a:r>
            <a:r>
              <a:rPr lang="hu-HU" sz="1600" dirty="0">
                <a:solidFill>
                  <a:srgbClr val="FFFF00"/>
                </a:solidFill>
              </a:rPr>
              <a:t>és a dokumentumok biztonságos megőrzése szolgálatában	</a:t>
            </a:r>
            <a:r>
              <a:rPr lang="hu-HU" sz="1600" dirty="0" smtClean="0">
                <a:solidFill>
                  <a:srgbClr val="FFFF00"/>
                </a:solidFill>
              </a:rPr>
              <a:t>		312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Ottó Csaba: Kritikus infrastruktúrák és folyamatok a gabona ellátási láncban	</a:t>
            </a:r>
            <a:r>
              <a:rPr lang="hu-HU" sz="1600" dirty="0" smtClean="0">
                <a:solidFill>
                  <a:srgbClr val="FFFF00"/>
                </a:solidFill>
              </a:rPr>
              <a:t>	320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Rubóczki</a:t>
            </a:r>
            <a:r>
              <a:rPr lang="hu-HU" sz="1600" dirty="0">
                <a:solidFill>
                  <a:srgbClr val="FFFF00"/>
                </a:solidFill>
              </a:rPr>
              <a:t> Edit Szilvia: Játékosítás a felhőbiztonság oktatásában	</a:t>
            </a:r>
            <a:r>
              <a:rPr lang="hu-HU" sz="1600" dirty="0" smtClean="0">
                <a:solidFill>
                  <a:srgbClr val="FFFF00"/>
                </a:solidFill>
              </a:rPr>
              <a:t>			330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Tokody</a:t>
            </a:r>
            <a:r>
              <a:rPr lang="hu-HU" sz="1600" dirty="0">
                <a:solidFill>
                  <a:srgbClr val="FFFF00"/>
                </a:solidFill>
              </a:rPr>
              <a:t> Dániel-Schuster György-Papp József: Az intelligens vasúti rendszer megvalósításának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elméleti </a:t>
            </a:r>
            <a:r>
              <a:rPr lang="hu-HU" sz="1600" dirty="0">
                <a:solidFill>
                  <a:srgbClr val="FFFF00"/>
                </a:solidFill>
              </a:rPr>
              <a:t>és technológiai háttere	</a:t>
            </a:r>
            <a:r>
              <a:rPr lang="hu-HU" sz="1600" dirty="0" smtClean="0">
                <a:solidFill>
                  <a:srgbClr val="FFFF00"/>
                </a:solidFill>
              </a:rPr>
              <a:t>					335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Nyikes</a:t>
            </a:r>
            <a:r>
              <a:rPr lang="hu-HU" sz="1600" dirty="0">
                <a:solidFill>
                  <a:srgbClr val="FFFF00"/>
                </a:solidFill>
              </a:rPr>
              <a:t> Zoltán: A Big Data, mint a kritikus infrastruktúra része	</a:t>
            </a:r>
            <a:r>
              <a:rPr lang="hu-HU" sz="1600" dirty="0" smtClean="0">
                <a:solidFill>
                  <a:srgbClr val="FFFF00"/>
                </a:solidFill>
              </a:rPr>
              <a:t>			349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Dombora</a:t>
            </a:r>
            <a:r>
              <a:rPr lang="hu-HU" sz="1600" dirty="0">
                <a:solidFill>
                  <a:srgbClr val="FFFF00"/>
                </a:solidFill>
              </a:rPr>
              <a:t> Sándor: Szervezetek információbiztonságának elemzése és fejlesztése	</a:t>
            </a:r>
            <a:r>
              <a:rPr lang="hu-HU" sz="1600" dirty="0" smtClean="0">
                <a:solidFill>
                  <a:srgbClr val="FFFF00"/>
                </a:solidFill>
              </a:rPr>
              <a:t>	365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Werner Gábor Á: A kritikus infrastruktúrák kockázatelemzési módszereinek újragondolása,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különös </a:t>
            </a:r>
            <a:r>
              <a:rPr lang="hu-HU" sz="1600" dirty="0">
                <a:solidFill>
                  <a:srgbClr val="FFFF00"/>
                </a:solidFill>
              </a:rPr>
              <a:t>tekintettel az ivóvízellátásra	</a:t>
            </a:r>
            <a:r>
              <a:rPr lang="hu-HU" sz="1600" dirty="0" smtClean="0">
                <a:solidFill>
                  <a:srgbClr val="FFFF00"/>
                </a:solidFill>
              </a:rPr>
              <a:t>					383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Som Zoltán, </a:t>
            </a:r>
            <a:r>
              <a:rPr lang="hu-HU" sz="1600" dirty="0" err="1">
                <a:solidFill>
                  <a:srgbClr val="FFFF00"/>
                </a:solidFill>
              </a:rPr>
              <a:t>Erdősi</a:t>
            </a:r>
            <a:r>
              <a:rPr lang="hu-HU" sz="1600" dirty="0">
                <a:solidFill>
                  <a:srgbClr val="FFFF00"/>
                </a:solidFill>
              </a:rPr>
              <a:t> Péter Máté, Papp Gergely Zoltán, Pólya Balázs: Információbiztonsági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pillanatkép </a:t>
            </a:r>
            <a:r>
              <a:rPr lang="hu-HU" sz="1600" dirty="0">
                <a:solidFill>
                  <a:srgbClr val="FFFF00"/>
                </a:solidFill>
              </a:rPr>
              <a:t>és helyzetértékelés a magyar közigazgatásban.	</a:t>
            </a:r>
            <a:r>
              <a:rPr lang="hu-HU" sz="1600" dirty="0" smtClean="0">
                <a:solidFill>
                  <a:srgbClr val="FFFF00"/>
                </a:solidFill>
              </a:rPr>
              <a:t>			395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Szekeres Sándor: Hunyadi Mátyás király és a székelyek	</a:t>
            </a:r>
            <a:r>
              <a:rPr lang="hu-HU" sz="1600" dirty="0" smtClean="0">
                <a:solidFill>
                  <a:srgbClr val="FFFF00"/>
                </a:solidFill>
              </a:rPr>
              <a:t>			410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Stipta</a:t>
            </a:r>
            <a:r>
              <a:rPr lang="hu-HU" sz="1600" dirty="0">
                <a:solidFill>
                  <a:srgbClr val="FFFF00"/>
                </a:solidFill>
              </a:rPr>
              <a:t> István: A székely székek vármegyékké alakítása 1876-ban	</a:t>
            </a:r>
            <a:r>
              <a:rPr lang="hu-HU" sz="1600" dirty="0" smtClean="0">
                <a:solidFill>
                  <a:srgbClr val="FFFF00"/>
                </a:solidFill>
              </a:rPr>
              <a:t>		419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Nagy Péter: Dósa Elek és a székely nemesi jogok kérdése az úrbériség reformkori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vitái </a:t>
            </a:r>
            <a:r>
              <a:rPr lang="hu-HU" sz="1600" dirty="0">
                <a:solidFill>
                  <a:srgbClr val="FFFF00"/>
                </a:solidFill>
              </a:rPr>
              <a:t>során	</a:t>
            </a:r>
            <a:r>
              <a:rPr lang="hu-HU" sz="1600" dirty="0" smtClean="0">
                <a:solidFill>
                  <a:srgbClr val="FFFF00"/>
                </a:solidFill>
              </a:rPr>
              <a:t>							429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Domokos Andrea: A rendtartó székely falu példája a XXI. századi bűnmegelőzésben	</a:t>
            </a:r>
            <a:r>
              <a:rPr lang="hu-HU" sz="1600" dirty="0" smtClean="0">
                <a:solidFill>
                  <a:srgbClr val="FFFF00"/>
                </a:solidFill>
              </a:rPr>
              <a:t>	436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Megyeri-Pálffi</a:t>
            </a:r>
            <a:r>
              <a:rPr lang="hu-HU" sz="1600" dirty="0">
                <a:solidFill>
                  <a:srgbClr val="FFFF00"/>
                </a:solidFill>
              </a:rPr>
              <a:t> Zoltán: Vármegyeházák a történeti Magyarországon az 1870-es közigazgatási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reform </a:t>
            </a:r>
            <a:r>
              <a:rPr lang="hu-HU" sz="1600" dirty="0">
                <a:solidFill>
                  <a:srgbClr val="FFFF00"/>
                </a:solidFill>
              </a:rPr>
              <a:t>után	</a:t>
            </a:r>
            <a:r>
              <a:rPr lang="hu-HU" sz="1600" dirty="0" smtClean="0">
                <a:solidFill>
                  <a:srgbClr val="FFFF00"/>
                </a:solidFill>
              </a:rPr>
              <a:t>							446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Szabó Erzsébet: </a:t>
            </a:r>
            <a:r>
              <a:rPr lang="hu-HU" sz="1600" dirty="0" err="1">
                <a:solidFill>
                  <a:srgbClr val="FFFF00"/>
                </a:solidFill>
              </a:rPr>
              <a:t>Sztehlo</a:t>
            </a:r>
            <a:r>
              <a:rPr lang="hu-HU" sz="1600" dirty="0">
                <a:solidFill>
                  <a:srgbClr val="FFFF00"/>
                </a:solidFill>
              </a:rPr>
              <a:t> Zoltán </a:t>
            </a:r>
            <a:r>
              <a:rPr lang="hu-HU" sz="1600" dirty="0" err="1">
                <a:solidFill>
                  <a:srgbClr val="FFFF00"/>
                </a:solidFill>
              </a:rPr>
              <a:t>papirológiai</a:t>
            </a:r>
            <a:r>
              <a:rPr lang="hu-HU" sz="1600" dirty="0">
                <a:solidFill>
                  <a:srgbClr val="FFFF00"/>
                </a:solidFill>
              </a:rPr>
              <a:t> kutatásai a legújabb kutatások fényében	</a:t>
            </a:r>
            <a:r>
              <a:rPr lang="hu-HU" sz="1600" dirty="0" smtClean="0">
                <a:solidFill>
                  <a:srgbClr val="FFFF00"/>
                </a:solidFill>
              </a:rPr>
              <a:t>	462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Parádi József: Csendőrök a magyar határon, 1891-1918	</a:t>
            </a:r>
            <a:r>
              <a:rPr lang="hu-HU" sz="1600" dirty="0" smtClean="0">
                <a:solidFill>
                  <a:srgbClr val="FFFF00"/>
                </a:solidFill>
              </a:rPr>
              <a:t>			474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Berki Imre: A </a:t>
            </a:r>
            <a:r>
              <a:rPr lang="hu-HU" sz="1600" dirty="0" err="1">
                <a:solidFill>
                  <a:srgbClr val="FFFF00"/>
                </a:solidFill>
              </a:rPr>
              <a:t>Határörség</a:t>
            </a:r>
            <a:r>
              <a:rPr lang="hu-HU" sz="1600" dirty="0">
                <a:solidFill>
                  <a:srgbClr val="FFFF00"/>
                </a:solidFill>
              </a:rPr>
              <a:t> Közvetlen Híradó Zászlóalja az 1956-os forradalom és </a:t>
            </a:r>
            <a:r>
              <a:rPr lang="hu-HU" sz="1600" dirty="0" smtClean="0">
                <a:solidFill>
                  <a:srgbClr val="FFFF00"/>
                </a:solidFill>
              </a:rPr>
              <a:t>szabadságharc</a:t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sodrásában</a:t>
            </a:r>
            <a:r>
              <a:rPr lang="hu-HU" sz="1600" dirty="0">
                <a:solidFill>
                  <a:srgbClr val="FFFF00"/>
                </a:solidFill>
              </a:rPr>
              <a:t>	</a:t>
            </a:r>
            <a:r>
              <a:rPr lang="hu-HU" sz="1600" dirty="0" smtClean="0">
                <a:solidFill>
                  <a:srgbClr val="FFFF00"/>
                </a:solidFill>
              </a:rPr>
              <a:t>							488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Suba János: Határőrizet és Határvédelem Erdélyben 1940-1944	</a:t>
            </a:r>
            <a:r>
              <a:rPr lang="hu-HU" sz="1600" dirty="0" smtClean="0">
                <a:solidFill>
                  <a:srgbClr val="FFFF00"/>
                </a:solidFill>
              </a:rPr>
              <a:t>		503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Simon F. Nándor: A Belügyminisztérium szolgálati igazolványai, 1953-1995	</a:t>
            </a:r>
            <a:r>
              <a:rPr lang="hu-HU" sz="1600" dirty="0" smtClean="0">
                <a:solidFill>
                  <a:srgbClr val="FFFF00"/>
                </a:solidFill>
              </a:rPr>
              <a:t>		516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Vedó</a:t>
            </a:r>
            <a:r>
              <a:rPr lang="hu-HU" sz="1600" dirty="0">
                <a:solidFill>
                  <a:srgbClr val="FFFF00"/>
                </a:solidFill>
              </a:rPr>
              <a:t> Attila: A Magyar Királyi </a:t>
            </a:r>
            <a:r>
              <a:rPr lang="hu-HU" sz="1600" dirty="0" err="1">
                <a:solidFill>
                  <a:srgbClr val="FFFF00"/>
                </a:solidFill>
              </a:rPr>
              <a:t>Csendörség</a:t>
            </a:r>
            <a:r>
              <a:rPr lang="hu-HU" sz="1600" dirty="0">
                <a:solidFill>
                  <a:srgbClr val="FFFF00"/>
                </a:solidFill>
              </a:rPr>
              <a:t> közlekedési szolgálati ágának kialakulása és </a:t>
            </a:r>
            <a:r>
              <a:rPr lang="hu-HU" sz="1600" dirty="0" smtClean="0">
                <a:solidFill>
                  <a:srgbClr val="FFFF00"/>
                </a:solidFill>
              </a:rPr>
              <a:t>fejlődése	535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Székely Zoltán: A Brit-szigetek rendvédelmének kapcsolata a kontinens rendvédelmi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modelljeivel</a:t>
            </a:r>
            <a:r>
              <a:rPr lang="hu-HU" sz="1600" dirty="0">
                <a:solidFill>
                  <a:srgbClr val="FFFF00"/>
                </a:solidFill>
              </a:rPr>
              <a:t>	</a:t>
            </a:r>
            <a:r>
              <a:rPr lang="hu-HU" sz="1600" dirty="0" smtClean="0">
                <a:solidFill>
                  <a:srgbClr val="FFFF00"/>
                </a:solidFill>
              </a:rPr>
              <a:t>							546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Sutka</a:t>
            </a:r>
            <a:r>
              <a:rPr lang="hu-HU" sz="1600" dirty="0">
                <a:solidFill>
                  <a:srgbClr val="FFFF00"/>
                </a:solidFill>
              </a:rPr>
              <a:t> Barbara Éva: A SIS II tájékoztatása Magyarországon	</a:t>
            </a:r>
            <a:r>
              <a:rPr lang="hu-HU" sz="1600" dirty="0" smtClean="0">
                <a:solidFill>
                  <a:srgbClr val="FFFF00"/>
                </a:solidFill>
              </a:rPr>
              <a:t>			553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Horváth Katalin: Örségi terepgyakorlatok szerepe a gimnáziumi korosztály fenntarthatóságra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nevelésében</a:t>
            </a:r>
            <a:r>
              <a:rPr lang="hu-HU" sz="1600" dirty="0">
                <a:solidFill>
                  <a:srgbClr val="FFFF00"/>
                </a:solidFill>
              </a:rPr>
              <a:t>	</a:t>
            </a:r>
            <a:r>
              <a:rPr lang="hu-HU" sz="1600" dirty="0" smtClean="0">
                <a:solidFill>
                  <a:srgbClr val="FFFF00"/>
                </a:solidFill>
              </a:rPr>
              <a:t>							567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Bodáné </a:t>
            </a:r>
            <a:r>
              <a:rPr lang="hu-HU" sz="1600" dirty="0" err="1">
                <a:solidFill>
                  <a:srgbClr val="FFFF00"/>
                </a:solidFill>
              </a:rPr>
              <a:t>Kendrovics</a:t>
            </a:r>
            <a:r>
              <a:rPr lang="hu-HU" sz="1600" dirty="0">
                <a:solidFill>
                  <a:srgbClr val="FFFF00"/>
                </a:solidFill>
              </a:rPr>
              <a:t> Rita (PhD): Projektmódszerrel elérhető eredmények a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felsőoktatásban</a:t>
            </a:r>
            <a:r>
              <a:rPr lang="hu-HU" sz="1600" dirty="0">
                <a:solidFill>
                  <a:srgbClr val="FFFF00"/>
                </a:solidFill>
              </a:rPr>
              <a:t>	</a:t>
            </a:r>
            <a:r>
              <a:rPr lang="hu-HU" sz="1600" dirty="0" smtClean="0">
                <a:solidFill>
                  <a:srgbClr val="FFFF00"/>
                </a:solidFill>
              </a:rPr>
              <a:t>							581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Csenger Lajosné: Egészségnevelés a közoktatást szabályozó dokumentumok </a:t>
            </a:r>
            <a:r>
              <a:rPr lang="hu-HU" sz="1600" dirty="0" smtClean="0">
                <a:solidFill>
                  <a:srgbClr val="FFFF00"/>
                </a:solidFill>
              </a:rPr>
              <a:t>tükrében	594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Szandi-Varga Péter, Kovács Ildikó, </a:t>
            </a:r>
            <a:r>
              <a:rPr lang="hu-HU" sz="1600" dirty="0" err="1">
                <a:solidFill>
                  <a:srgbClr val="FFFF00"/>
                </a:solidFill>
              </a:rPr>
              <a:t>Czippán</a:t>
            </a:r>
            <a:r>
              <a:rPr lang="hu-HU" sz="1600" dirty="0">
                <a:solidFill>
                  <a:srgbClr val="FFFF00"/>
                </a:solidFill>
              </a:rPr>
              <a:t> Katalin</a:t>
            </a:r>
            <a:r>
              <a:rPr lang="hu-HU" sz="1600" baseline="30000" dirty="0">
                <a:solidFill>
                  <a:srgbClr val="FFFF00"/>
                </a:solidFill>
              </a:rPr>
              <a:t>:</a:t>
            </a:r>
            <a:r>
              <a:rPr lang="hu-HU" sz="1600" dirty="0">
                <a:solidFill>
                  <a:srgbClr val="FFFF00"/>
                </a:solidFill>
              </a:rPr>
              <a:t>: ELENA – Tapasztalati Tanulás és Oktatás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a </a:t>
            </a:r>
            <a:r>
              <a:rPr lang="hu-HU" sz="1600" dirty="0">
                <a:solidFill>
                  <a:srgbClr val="FFFF00"/>
                </a:solidFill>
              </a:rPr>
              <a:t>Természettudatosságért	</a:t>
            </a:r>
            <a:r>
              <a:rPr lang="hu-HU" sz="1600" dirty="0" smtClean="0">
                <a:solidFill>
                  <a:srgbClr val="FFFF00"/>
                </a:solidFill>
              </a:rPr>
              <a:t>						606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Hill Katalin: A fenntartható életmód vizsgálata és fejlesztésének lehetőségei a </a:t>
            </a:r>
            <a:r>
              <a:rPr lang="hu-HU" sz="1600" dirty="0" smtClean="0">
                <a:solidFill>
                  <a:srgbClr val="FFFF00"/>
                </a:solidFill>
              </a:rPr>
              <a:t>tanítóképzésben	617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Kisvárdai Melinda: A környezettudatos szemlélet kialakításának gyakorlata a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hulladékgazdálkodási </a:t>
            </a:r>
            <a:r>
              <a:rPr lang="hu-HU" sz="1600" dirty="0">
                <a:solidFill>
                  <a:srgbClr val="FFFF00"/>
                </a:solidFill>
              </a:rPr>
              <a:t>önkormányzati társulások munkájában	</a:t>
            </a:r>
            <a:r>
              <a:rPr lang="hu-HU" sz="1600" dirty="0" smtClean="0">
                <a:solidFill>
                  <a:srgbClr val="FFFF00"/>
                </a:solidFill>
              </a:rPr>
              <a:t>			628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Raduly</a:t>
            </a:r>
            <a:r>
              <a:rPr lang="hu-HU" sz="1600" dirty="0">
                <a:solidFill>
                  <a:srgbClr val="FFFF00"/>
                </a:solidFill>
              </a:rPr>
              <a:t> József: A Magyarországi cigányság történelmi áttekintése, társadalmi helyzete,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s </a:t>
            </a:r>
            <a:r>
              <a:rPr lang="hu-HU" sz="1600" dirty="0">
                <a:solidFill>
                  <a:srgbClr val="FFFF00"/>
                </a:solidFill>
              </a:rPr>
              <a:t>benne a kultúra fontossága, mint a legnagyobb tudatformáló erő	</a:t>
            </a:r>
            <a:r>
              <a:rPr lang="hu-HU" sz="1600" dirty="0" smtClean="0">
                <a:solidFill>
                  <a:srgbClr val="FFFF00"/>
                </a:solidFill>
              </a:rPr>
              <a:t>		636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fr-FR" sz="1600" dirty="0">
                <a:solidFill>
                  <a:srgbClr val="FFFF00"/>
                </a:solidFill>
              </a:rPr>
              <a:t>Pátrovics Péter-- Pátrovics-Egri Éva: </a:t>
            </a:r>
            <a:r>
              <a:rPr lang="hu-HU" sz="1600" dirty="0">
                <a:solidFill>
                  <a:srgbClr val="FFFF00"/>
                </a:solidFill>
              </a:rPr>
              <a:t>A térségi nyelvek és kultúrák ismeretének szerepe </a:t>
            </a:r>
            <a:r>
              <a:rPr lang="hu-HU" sz="1600" dirty="0" smtClean="0">
                <a:solidFill>
                  <a:srgbClr val="FFFF00"/>
                </a:solidFill>
              </a:rPr>
              <a:t>a</a:t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versenyképesség </a:t>
            </a:r>
            <a:r>
              <a:rPr lang="hu-HU" sz="1600" dirty="0">
                <a:solidFill>
                  <a:srgbClr val="FFFF00"/>
                </a:solidFill>
              </a:rPr>
              <a:t>növelésében különös tekintettel a lengyel </a:t>
            </a:r>
            <a:r>
              <a:rPr lang="hu-HU" sz="1600" dirty="0" err="1">
                <a:solidFill>
                  <a:srgbClr val="FFFF00"/>
                </a:solidFill>
              </a:rPr>
              <a:t>lingvoreáliákra</a:t>
            </a:r>
            <a:r>
              <a:rPr lang="hu-HU" sz="1600" dirty="0">
                <a:solidFill>
                  <a:srgbClr val="FFFF00"/>
                </a:solidFill>
              </a:rPr>
              <a:t>	</a:t>
            </a:r>
            <a:r>
              <a:rPr lang="hu-HU" sz="1600" dirty="0" smtClean="0">
                <a:solidFill>
                  <a:srgbClr val="FFFF00"/>
                </a:solidFill>
              </a:rPr>
              <a:t>	647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Szabó </a:t>
            </a:r>
            <a:r>
              <a:rPr lang="hu-HU" sz="1600" dirty="0" err="1">
                <a:solidFill>
                  <a:srgbClr val="FFFF00"/>
                </a:solidFill>
              </a:rPr>
              <a:t>Lóránt-Szabó</a:t>
            </a:r>
            <a:r>
              <a:rPr lang="hu-HU" sz="1600" dirty="0">
                <a:solidFill>
                  <a:srgbClr val="FFFF00"/>
                </a:solidFill>
              </a:rPr>
              <a:t> </a:t>
            </a:r>
            <a:r>
              <a:rPr lang="hu-HU" sz="1600" dirty="0" err="1">
                <a:solidFill>
                  <a:srgbClr val="FFFF00"/>
                </a:solidFill>
              </a:rPr>
              <a:t>Rudolf-Borbély</a:t>
            </a:r>
            <a:r>
              <a:rPr lang="hu-HU" sz="1600" dirty="0">
                <a:solidFill>
                  <a:srgbClr val="FFFF00"/>
                </a:solidFill>
              </a:rPr>
              <a:t> Endre: </a:t>
            </a:r>
            <a:r>
              <a:rPr lang="hu-HU" sz="1600" dirty="0" err="1">
                <a:solidFill>
                  <a:srgbClr val="FFFF00"/>
                </a:solidFill>
              </a:rPr>
              <a:t>Kompozitok</a:t>
            </a:r>
            <a:r>
              <a:rPr lang="hu-HU" sz="1600" dirty="0">
                <a:solidFill>
                  <a:srgbClr val="FFFF00"/>
                </a:solidFill>
              </a:rPr>
              <a:t> alkalmazásai	</a:t>
            </a:r>
            <a:r>
              <a:rPr lang="hu-HU" sz="1600" dirty="0" smtClean="0">
                <a:solidFill>
                  <a:srgbClr val="FFFF00"/>
                </a:solidFill>
              </a:rPr>
              <a:t>		659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Gergely Sándor: Zöldenergia innovációk hasznosítási lehetőségei a </a:t>
            </a:r>
            <a:r>
              <a:rPr lang="hu-HU" sz="1600" dirty="0" smtClean="0">
                <a:solidFill>
                  <a:srgbClr val="FFFF00"/>
                </a:solidFill>
              </a:rPr>
              <a:t>Kárpát-medencében	671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Husti</a:t>
            </a:r>
            <a:r>
              <a:rPr lang="hu-HU" sz="1600" dirty="0">
                <a:solidFill>
                  <a:srgbClr val="FFFF00"/>
                </a:solidFill>
              </a:rPr>
              <a:t> István  ̶ Béres Klára: Innováció és/vagy adaptáció?	</a:t>
            </a:r>
            <a:r>
              <a:rPr lang="hu-HU" sz="1600" dirty="0" smtClean="0">
                <a:solidFill>
                  <a:srgbClr val="FFFF00"/>
                </a:solidFill>
              </a:rPr>
              <a:t>			682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Vidéki Imre-Kápolnai Zsombor: A magyar feldolgozóipar szerkezetének bemutatása	</a:t>
            </a:r>
            <a:r>
              <a:rPr lang="hu-HU" sz="1600" dirty="0" smtClean="0">
                <a:solidFill>
                  <a:srgbClr val="FFFF00"/>
                </a:solidFill>
              </a:rPr>
              <a:t>	697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Szabó Lóránt: Levegő-víz hőszivattyú jósági fokának vizsgálata	</a:t>
            </a:r>
            <a:r>
              <a:rPr lang="hu-HU" sz="1600" dirty="0" smtClean="0">
                <a:solidFill>
                  <a:srgbClr val="FFFF00"/>
                </a:solidFill>
              </a:rPr>
              <a:t>			708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Szabó </a:t>
            </a:r>
            <a:r>
              <a:rPr lang="hu-HU" sz="1600" dirty="0" err="1">
                <a:solidFill>
                  <a:srgbClr val="FFFF00"/>
                </a:solidFill>
              </a:rPr>
              <a:t>Lóránt-Szabó</a:t>
            </a:r>
            <a:r>
              <a:rPr lang="hu-HU" sz="1600" dirty="0">
                <a:solidFill>
                  <a:srgbClr val="FFFF00"/>
                </a:solidFill>
              </a:rPr>
              <a:t> Rudolf: </a:t>
            </a:r>
            <a:r>
              <a:rPr lang="hu-HU" sz="1600" dirty="0" err="1">
                <a:solidFill>
                  <a:srgbClr val="FFFF00"/>
                </a:solidFill>
              </a:rPr>
              <a:t>Kompozitok</a:t>
            </a:r>
            <a:r>
              <a:rPr lang="hu-HU" sz="1600" dirty="0">
                <a:solidFill>
                  <a:srgbClr val="FFFF00"/>
                </a:solidFill>
              </a:rPr>
              <a:t> tulajdonságai	</a:t>
            </a:r>
            <a:r>
              <a:rPr lang="hu-HU" sz="1600" dirty="0" smtClean="0">
                <a:solidFill>
                  <a:srgbClr val="FFFF00"/>
                </a:solidFill>
              </a:rPr>
              <a:t>			718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Zele Balázs: Szénerőmű tüzelőanyag-rendszerének helye a logisztika tudományában	</a:t>
            </a:r>
            <a:r>
              <a:rPr lang="hu-HU" sz="1600" dirty="0" smtClean="0">
                <a:solidFill>
                  <a:srgbClr val="FFFF00"/>
                </a:solidFill>
              </a:rPr>
              <a:t>	729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Laki Ildikó: Történeti sajátosságok az európai és a hazai iparvárosok életterében	</a:t>
            </a:r>
            <a:r>
              <a:rPr lang="hu-HU" sz="1600" dirty="0" smtClean="0">
                <a:solidFill>
                  <a:srgbClr val="FFFF00"/>
                </a:solidFill>
              </a:rPr>
              <a:t>	739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Kaczur</a:t>
            </a:r>
            <a:r>
              <a:rPr lang="hu-HU" sz="1600" dirty="0">
                <a:solidFill>
                  <a:srgbClr val="FFFF00"/>
                </a:solidFill>
              </a:rPr>
              <a:t> Sándor: Lekérdezések és adatfeldolgozási algoritmusok optimalizálási lehetőségei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Java </a:t>
            </a:r>
            <a:r>
              <a:rPr lang="hu-HU" sz="1600" dirty="0">
                <a:solidFill>
                  <a:srgbClr val="FFFF00"/>
                </a:solidFill>
              </a:rPr>
              <a:t>SE és Oracle HR környezetben	</a:t>
            </a:r>
            <a:r>
              <a:rPr lang="hu-HU" sz="1600" dirty="0" smtClean="0">
                <a:solidFill>
                  <a:srgbClr val="FFFF00"/>
                </a:solidFill>
              </a:rPr>
              <a:t>					753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Tátrai János Norbert - Szabó Norbert - </a:t>
            </a:r>
            <a:r>
              <a:rPr lang="hu-HU" sz="1600" dirty="0" err="1">
                <a:solidFill>
                  <a:srgbClr val="FFFF00"/>
                </a:solidFill>
              </a:rPr>
              <a:t>Kaczur</a:t>
            </a:r>
            <a:r>
              <a:rPr lang="hu-HU" sz="1600" dirty="0">
                <a:solidFill>
                  <a:srgbClr val="FFFF00"/>
                </a:solidFill>
              </a:rPr>
              <a:t> Sándor: Szálkiosztó stratégiák optimalizálási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lehetőségeinek </a:t>
            </a:r>
            <a:r>
              <a:rPr lang="hu-HU" sz="1600" dirty="0">
                <a:solidFill>
                  <a:srgbClr val="FFFF00"/>
                </a:solidFill>
              </a:rPr>
              <a:t>elemzése	</a:t>
            </a:r>
            <a:r>
              <a:rPr lang="hu-HU" sz="1600" dirty="0" smtClean="0">
                <a:solidFill>
                  <a:srgbClr val="FFFF00"/>
                </a:solidFill>
              </a:rPr>
              <a:t>						766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Kaczur</a:t>
            </a:r>
            <a:r>
              <a:rPr lang="hu-HU" sz="1600" dirty="0">
                <a:solidFill>
                  <a:srgbClr val="FFFF00"/>
                </a:solidFill>
              </a:rPr>
              <a:t> </a:t>
            </a:r>
            <a:r>
              <a:rPr lang="hu-HU" sz="1600" dirty="0" err="1">
                <a:solidFill>
                  <a:srgbClr val="FFFF00"/>
                </a:solidFill>
              </a:rPr>
              <a:t>Sándor-Friedel</a:t>
            </a:r>
            <a:r>
              <a:rPr lang="hu-HU" sz="1600" dirty="0">
                <a:solidFill>
                  <a:srgbClr val="FFFF00"/>
                </a:solidFill>
              </a:rPr>
              <a:t> </a:t>
            </a:r>
            <a:r>
              <a:rPr lang="hu-HU" sz="1600" dirty="0" err="1">
                <a:solidFill>
                  <a:srgbClr val="FFFF00"/>
                </a:solidFill>
              </a:rPr>
              <a:t>Attila-Peck</a:t>
            </a:r>
            <a:r>
              <a:rPr lang="hu-HU" sz="1600" dirty="0">
                <a:solidFill>
                  <a:srgbClr val="FFFF00"/>
                </a:solidFill>
              </a:rPr>
              <a:t> Tibor: Új fakultatív tantárgyak bevezetése és tapasztalok a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Gábor </a:t>
            </a:r>
            <a:r>
              <a:rPr lang="hu-HU" sz="1600" dirty="0">
                <a:solidFill>
                  <a:srgbClr val="FFFF00"/>
                </a:solidFill>
              </a:rPr>
              <a:t>Dénes Főiskola mérnök-informatikus szakán	</a:t>
            </a:r>
            <a:r>
              <a:rPr lang="hu-HU" sz="1600" dirty="0" smtClean="0">
                <a:solidFill>
                  <a:srgbClr val="FFFF00"/>
                </a:solidFill>
              </a:rPr>
              <a:t>				784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Orbán Anna: Számítási felhők az e-közigazgatásban – Egy versenyképes technológia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közigazgatási </a:t>
            </a:r>
            <a:r>
              <a:rPr lang="hu-HU" sz="1600" dirty="0">
                <a:solidFill>
                  <a:srgbClr val="FFFF00"/>
                </a:solidFill>
              </a:rPr>
              <a:t>alkalmazásának kérdései	</a:t>
            </a:r>
            <a:r>
              <a:rPr lang="hu-HU" sz="1600" dirty="0" smtClean="0">
                <a:solidFill>
                  <a:srgbClr val="FFFF00"/>
                </a:solidFill>
              </a:rPr>
              <a:t>					792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Élthes</a:t>
            </a:r>
            <a:r>
              <a:rPr lang="hu-HU" sz="1600" dirty="0">
                <a:solidFill>
                  <a:srgbClr val="FFFF00"/>
                </a:solidFill>
              </a:rPr>
              <a:t> Zoltán: Web-bányászati modellek és algoritmusok	</a:t>
            </a:r>
            <a:r>
              <a:rPr lang="hu-HU" sz="1600" dirty="0" smtClean="0">
                <a:solidFill>
                  <a:srgbClr val="FFFF00"/>
                </a:solidFill>
              </a:rPr>
              <a:t>			801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J. </a:t>
            </a:r>
            <a:r>
              <a:rPr lang="hu-HU" sz="1600" dirty="0" err="1">
                <a:solidFill>
                  <a:srgbClr val="FFFF00"/>
                </a:solidFill>
              </a:rPr>
              <a:t>Tövissy</a:t>
            </a:r>
            <a:r>
              <a:rPr lang="hu-HU" sz="1600" dirty="0">
                <a:solidFill>
                  <a:srgbClr val="FFFF00"/>
                </a:solidFill>
              </a:rPr>
              <a:t>, S. Kopácsi: </a:t>
            </a:r>
            <a:r>
              <a:rPr lang="hu-HU" sz="1600" dirty="0" err="1">
                <a:solidFill>
                  <a:srgbClr val="FFFF00"/>
                </a:solidFill>
              </a:rPr>
              <a:t>Automated</a:t>
            </a:r>
            <a:r>
              <a:rPr lang="hu-HU" sz="1600" dirty="0">
                <a:solidFill>
                  <a:srgbClr val="FFFF00"/>
                </a:solidFill>
              </a:rPr>
              <a:t> 3d image </a:t>
            </a:r>
            <a:r>
              <a:rPr lang="hu-HU" sz="1600" dirty="0" err="1">
                <a:solidFill>
                  <a:srgbClr val="FFFF00"/>
                </a:solidFill>
              </a:rPr>
              <a:t>conversion</a:t>
            </a:r>
            <a:r>
              <a:rPr lang="hu-HU" sz="1600" dirty="0">
                <a:solidFill>
                  <a:srgbClr val="FFFF00"/>
                </a:solidFill>
              </a:rPr>
              <a:t> and </a:t>
            </a:r>
            <a:r>
              <a:rPr lang="hu-HU" sz="1600" dirty="0" err="1">
                <a:solidFill>
                  <a:srgbClr val="FFFF00"/>
                </a:solidFill>
              </a:rPr>
              <a:t>photo</a:t>
            </a:r>
            <a:r>
              <a:rPr lang="hu-HU" sz="1600" dirty="0">
                <a:solidFill>
                  <a:srgbClr val="FFFF00"/>
                </a:solidFill>
              </a:rPr>
              <a:t> </a:t>
            </a:r>
            <a:r>
              <a:rPr lang="hu-HU" sz="1600" dirty="0" err="1">
                <a:solidFill>
                  <a:srgbClr val="FFFF00"/>
                </a:solidFill>
              </a:rPr>
              <a:t>reconstruction</a:t>
            </a:r>
            <a:r>
              <a:rPr lang="hu-HU" sz="1600" dirty="0">
                <a:solidFill>
                  <a:srgbClr val="FFFF00"/>
                </a:solidFill>
              </a:rPr>
              <a:t> </a:t>
            </a:r>
            <a:r>
              <a:rPr lang="hu-HU" sz="1600" dirty="0" err="1">
                <a:solidFill>
                  <a:srgbClr val="FFFF00"/>
                </a:solidFill>
              </a:rPr>
              <a:t>for</a:t>
            </a:r>
            <a:r>
              <a:rPr lang="hu-HU" sz="1600" dirty="0">
                <a:solidFill>
                  <a:srgbClr val="FFFF00"/>
                </a:solidFill>
              </a:rPr>
              <a:t>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3d </a:t>
            </a:r>
            <a:r>
              <a:rPr lang="hu-HU" sz="1600" dirty="0" err="1">
                <a:solidFill>
                  <a:srgbClr val="FFFF00"/>
                </a:solidFill>
              </a:rPr>
              <a:t>webpages</a:t>
            </a:r>
            <a:r>
              <a:rPr lang="hu-HU" sz="1600" dirty="0">
                <a:solidFill>
                  <a:srgbClr val="FFFF00"/>
                </a:solidFill>
              </a:rPr>
              <a:t>	</a:t>
            </a:r>
            <a:r>
              <a:rPr lang="hu-HU" sz="1600" dirty="0" smtClean="0">
                <a:solidFill>
                  <a:srgbClr val="FFFF00"/>
                </a:solidFill>
              </a:rPr>
              <a:t>							807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Simonyi Dénes, Kőrösi Gábor: A közösségi média jelentősége a tanár, diák és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szülő </a:t>
            </a:r>
            <a:r>
              <a:rPr lang="hu-HU" sz="1600" dirty="0">
                <a:solidFill>
                  <a:srgbClr val="FFFF00"/>
                </a:solidFill>
              </a:rPr>
              <a:t>közötti viszonyban	</a:t>
            </a:r>
            <a:r>
              <a:rPr lang="hu-HU" sz="1600" dirty="0" smtClean="0">
                <a:solidFill>
                  <a:srgbClr val="FFFF00"/>
                </a:solidFill>
              </a:rPr>
              <a:t>						810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Szandtner Zoltán: Új kutatások a félvezető memóriák technológiája és architektúrája </a:t>
            </a:r>
            <a:r>
              <a:rPr lang="hu-HU" sz="1600" dirty="0" smtClean="0">
                <a:solidFill>
                  <a:srgbClr val="FFFF00"/>
                </a:solidFill>
              </a:rPr>
              <a:t>területén	820</a:t>
            </a:r>
            <a:endParaRPr lang="hu-HU" sz="1600" dirty="0">
              <a:solidFill>
                <a:srgbClr val="FFFF00"/>
              </a:solidFill>
            </a:endParaRPr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4642048" y="1008559"/>
            <a:ext cx="4489648" cy="5877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sz="11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2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5000">
        <p14:switch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2 0.99308 L 0.00191 -3.01893 " pathEditMode="relative" rAng="0" ptsTypes="AA">
                                      <p:cBhvr>
                                        <p:cTn id="6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-200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2523"/>
            <a:ext cx="8229600" cy="886197"/>
          </a:xfrm>
        </p:spPr>
        <p:txBody>
          <a:bodyPr>
            <a:normAutofit fontScale="90000"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BBK. 2015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b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2200" b="1" u="sng" dirty="0" smtClean="0">
                <a:solidFill>
                  <a:srgbClr val="FFFF00"/>
                </a:solidFill>
              </a:rPr>
              <a:t>2. </a:t>
            </a:r>
            <a:r>
              <a:rPr lang="hu-HU" sz="2200" b="1" u="sng" dirty="0">
                <a:solidFill>
                  <a:srgbClr val="FFFF00"/>
                </a:solidFill>
              </a:rPr>
              <a:t>KÖTET TARTALOMJEGYZÉK</a:t>
            </a:r>
            <a:endParaRPr lang="hu-HU" sz="2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72474"/>
            <a:ext cx="9108504" cy="5877272"/>
          </a:xfrm>
        </p:spPr>
        <p:txBody>
          <a:bodyPr>
            <a:noAutofit/>
          </a:bodyPr>
          <a:lstStyle/>
          <a:p>
            <a:r>
              <a:rPr lang="hu-HU" sz="1600" dirty="0" smtClean="0">
                <a:solidFill>
                  <a:srgbClr val="FFFF00"/>
                </a:solidFill>
              </a:rPr>
              <a:t>Mező </a:t>
            </a:r>
            <a:r>
              <a:rPr lang="hu-HU" sz="1600" dirty="0">
                <a:solidFill>
                  <a:srgbClr val="FFFF00"/>
                </a:solidFill>
              </a:rPr>
              <a:t>Ferenc: Személyiségfejlesztés, mint a különleges bánásmód egy kritikus </a:t>
            </a:r>
            <a:r>
              <a:rPr lang="hu-HU" sz="1600" dirty="0" smtClean="0">
                <a:solidFill>
                  <a:srgbClr val="FFFF00"/>
                </a:solidFill>
              </a:rPr>
              <a:t>aspektusa	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Mező Katalin: Kreativitással az esélyegyenlőségért	</a:t>
            </a:r>
            <a:r>
              <a:rPr lang="hu-HU" sz="1600" dirty="0" smtClean="0">
                <a:solidFill>
                  <a:srgbClr val="FFFF00"/>
                </a:solidFill>
              </a:rPr>
              <a:t>				15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Székedi</a:t>
            </a:r>
            <a:r>
              <a:rPr lang="hu-HU" sz="1600" dirty="0">
                <a:solidFill>
                  <a:srgbClr val="FFFF00"/>
                </a:solidFill>
              </a:rPr>
              <a:t> Levente: A romániai magyar szociológia újjászervezési kísérletei a kommunizmusra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való </a:t>
            </a:r>
            <a:r>
              <a:rPr lang="hu-HU" sz="1600" dirty="0">
                <a:solidFill>
                  <a:srgbClr val="FFFF00"/>
                </a:solidFill>
              </a:rPr>
              <a:t>átmenet éveiben	</a:t>
            </a:r>
            <a:r>
              <a:rPr lang="hu-HU" sz="1600" dirty="0" smtClean="0">
                <a:solidFill>
                  <a:srgbClr val="FFFF00"/>
                </a:solidFill>
              </a:rPr>
              <a:t>						24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Nagy Natália: A földrajzinév-adás sajátosságai Kárpátalján	</a:t>
            </a:r>
            <a:r>
              <a:rPr lang="hu-HU" sz="1600" dirty="0" smtClean="0">
                <a:solidFill>
                  <a:srgbClr val="FFFF00"/>
                </a:solidFill>
              </a:rPr>
              <a:t>			39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Jarjabka Ákos: A magyar felsőoktatás érzékenyítése a nemzeti ügyek iránt.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A </a:t>
            </a:r>
            <a:r>
              <a:rPr lang="hu-HU" sz="1600" dirty="0">
                <a:solidFill>
                  <a:srgbClr val="FFFF00"/>
                </a:solidFill>
              </a:rPr>
              <a:t>Pécsi Tudományegyetem Diaszpóra projektje	</a:t>
            </a:r>
            <a:r>
              <a:rPr lang="hu-HU" sz="1600" dirty="0" smtClean="0">
                <a:solidFill>
                  <a:srgbClr val="FFFF00"/>
                </a:solidFill>
              </a:rPr>
              <a:t>				51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Mészáros Alajos, Száraz Dénes, Rudas Imre: A MOOC lehetséges szerepe a 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Kárpát-medence </a:t>
            </a:r>
            <a:r>
              <a:rPr lang="hu-HU" sz="1600" dirty="0">
                <a:solidFill>
                  <a:srgbClr val="FFFF00"/>
                </a:solidFill>
              </a:rPr>
              <a:t>tudásalapú fejlődésében	</a:t>
            </a:r>
            <a:r>
              <a:rPr lang="hu-HU" sz="1600" dirty="0" smtClean="0">
                <a:solidFill>
                  <a:srgbClr val="FFFF00"/>
                </a:solidFill>
              </a:rPr>
              <a:t>				58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Hegyesi</a:t>
            </a:r>
            <a:r>
              <a:rPr lang="hu-HU" sz="1600" dirty="0">
                <a:solidFill>
                  <a:srgbClr val="FFFF00"/>
                </a:solidFill>
              </a:rPr>
              <a:t> Franciska: MOOC a felsőoktatásban, MOOC az Óbudai Egyetemen	</a:t>
            </a:r>
            <a:r>
              <a:rPr lang="hu-HU" sz="1600" dirty="0" smtClean="0">
                <a:solidFill>
                  <a:srgbClr val="FFFF00"/>
                </a:solidFill>
              </a:rPr>
              <a:t>	69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Nagy Éva: 200 éves a magyar nyelvű oktatás és református egyház a román </a:t>
            </a:r>
            <a:r>
              <a:rPr lang="hu-HU" sz="1600" dirty="0" smtClean="0">
                <a:solidFill>
                  <a:srgbClr val="FFFF00"/>
                </a:solidFill>
              </a:rPr>
              <a:t>fővárosban	73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Nagy Éva: A bukaresti Hungarológia Tanszék és a magyar nyelvoktatás	</a:t>
            </a:r>
            <a:r>
              <a:rPr lang="hu-HU" sz="1600" dirty="0" smtClean="0">
                <a:solidFill>
                  <a:srgbClr val="FFFF00"/>
                </a:solidFill>
              </a:rPr>
              <a:t>		78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Kazainé Dr. Ónodi Annamária: Szituációs játékok alkalmazásának lehetőségei és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korlátai </a:t>
            </a:r>
            <a:r>
              <a:rPr lang="hu-HU" sz="1600" dirty="0">
                <a:solidFill>
                  <a:srgbClr val="FFFF00"/>
                </a:solidFill>
              </a:rPr>
              <a:t>az egyetemi oktatásban	</a:t>
            </a:r>
            <a:r>
              <a:rPr lang="hu-HU" sz="1600" dirty="0" smtClean="0">
                <a:solidFill>
                  <a:srgbClr val="FFFF00"/>
                </a:solidFill>
              </a:rPr>
              <a:t>					82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Esztelecki Péter - Kőrösi Gábor: Idegennyelv-tanulás megvalósítása online </a:t>
            </a:r>
            <a:r>
              <a:rPr lang="hu-HU" sz="1600" dirty="0" smtClean="0">
                <a:solidFill>
                  <a:srgbClr val="FFFF00"/>
                </a:solidFill>
              </a:rPr>
              <a:t>eszközökkel	91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Palusek</a:t>
            </a:r>
            <a:r>
              <a:rPr lang="hu-HU" sz="1600" dirty="0">
                <a:solidFill>
                  <a:srgbClr val="FFFF00"/>
                </a:solidFill>
              </a:rPr>
              <a:t> Erik - Esztelecki Péter: </a:t>
            </a:r>
            <a:r>
              <a:rPr lang="hu-HU" sz="1600" dirty="0" err="1">
                <a:solidFill>
                  <a:srgbClr val="FFFF00"/>
                </a:solidFill>
              </a:rPr>
              <a:t>E-learning</a:t>
            </a:r>
            <a:r>
              <a:rPr lang="hu-HU" sz="1600" dirty="0">
                <a:solidFill>
                  <a:srgbClr val="FFFF00"/>
                </a:solidFill>
              </a:rPr>
              <a:t> és </a:t>
            </a:r>
            <a:r>
              <a:rPr lang="hu-HU" sz="1600" dirty="0" err="1">
                <a:solidFill>
                  <a:srgbClr val="FFFF00"/>
                </a:solidFill>
              </a:rPr>
              <a:t>M-learning</a:t>
            </a:r>
            <a:r>
              <a:rPr lang="hu-HU" sz="1600" dirty="0">
                <a:solidFill>
                  <a:srgbClr val="FFFF00"/>
                </a:solidFill>
              </a:rPr>
              <a:t> Afrikában	</a:t>
            </a:r>
            <a:r>
              <a:rPr lang="hu-HU" sz="1600" dirty="0" smtClean="0">
                <a:solidFill>
                  <a:srgbClr val="FFFF00"/>
                </a:solidFill>
              </a:rPr>
              <a:t>		97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Kőrösi Gábor - Esztelecki Péter: BYOD, mint oktatáspolitikai modell </a:t>
            </a:r>
            <a:r>
              <a:rPr lang="hu-HU" sz="1600" dirty="0" smtClean="0">
                <a:solidFill>
                  <a:srgbClr val="FFFF00"/>
                </a:solidFill>
              </a:rPr>
              <a:t>alkalmazhatóságának </a:t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realitása </a:t>
            </a:r>
            <a:r>
              <a:rPr lang="hu-HU" sz="1600" dirty="0">
                <a:solidFill>
                  <a:srgbClr val="FFFF00"/>
                </a:solidFill>
              </a:rPr>
              <a:t>a vajdasági magyar közoktatásban	</a:t>
            </a:r>
            <a:r>
              <a:rPr lang="hu-HU" sz="1600" dirty="0" smtClean="0">
                <a:solidFill>
                  <a:srgbClr val="FFFF00"/>
                </a:solidFill>
              </a:rPr>
              <a:t>				107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Holló </a:t>
            </a:r>
            <a:r>
              <a:rPr lang="hu-HU" sz="1600" dirty="0" err="1">
                <a:solidFill>
                  <a:srgbClr val="FFFF00"/>
                </a:solidFill>
              </a:rPr>
              <a:t>Sándor-Kazainé</a:t>
            </a:r>
            <a:r>
              <a:rPr lang="hu-HU" sz="1600" dirty="0">
                <a:solidFill>
                  <a:srgbClr val="FFFF00"/>
                </a:solidFill>
              </a:rPr>
              <a:t> Dr. Ónodi Annamária: Kommunikációs készség fejlesztése </a:t>
            </a:r>
            <a:r>
              <a:rPr lang="hu-HU" sz="1600" dirty="0" smtClean="0">
                <a:solidFill>
                  <a:srgbClr val="FFFF00"/>
                </a:solidFill>
              </a:rPr>
              <a:t>felnőttkorban	118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Major Gyöngyi: A gazdasági modell átértelmezhetősége a homo </a:t>
            </a:r>
            <a:r>
              <a:rPr lang="hu-HU" sz="1600" dirty="0" err="1">
                <a:solidFill>
                  <a:srgbClr val="FFFF00"/>
                </a:solidFill>
              </a:rPr>
              <a:t>oeconomicus</a:t>
            </a:r>
            <a:r>
              <a:rPr lang="hu-HU" sz="1600" dirty="0">
                <a:solidFill>
                  <a:srgbClr val="FFFF00"/>
                </a:solidFill>
              </a:rPr>
              <a:t> új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identitása </a:t>
            </a:r>
            <a:r>
              <a:rPr lang="hu-HU" sz="1600" dirty="0">
                <a:solidFill>
                  <a:srgbClr val="FFFF00"/>
                </a:solidFill>
              </a:rPr>
              <a:t>mentén	</a:t>
            </a:r>
            <a:r>
              <a:rPr lang="hu-HU" sz="1600" dirty="0" smtClean="0">
                <a:solidFill>
                  <a:srgbClr val="FFFF00"/>
                </a:solidFill>
              </a:rPr>
              <a:t>						127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Szász Antónia – Budai Attila (</a:t>
            </a:r>
            <a:r>
              <a:rPr lang="hu-HU" sz="1600" b="1" dirty="0">
                <a:solidFill>
                  <a:srgbClr val="FFFF00"/>
                </a:solidFill>
                <a:sym typeface="Wingdings 2"/>
              </a:rPr>
              <a:t></a:t>
            </a:r>
            <a:r>
              <a:rPr lang="hu-HU" sz="1600" dirty="0">
                <a:solidFill>
                  <a:srgbClr val="FFFF00"/>
                </a:solidFill>
              </a:rPr>
              <a:t>) : ILIAS </a:t>
            </a:r>
            <a:r>
              <a:rPr lang="hu-HU" sz="1600" dirty="0" err="1">
                <a:solidFill>
                  <a:srgbClr val="FFFF00"/>
                </a:solidFill>
              </a:rPr>
              <a:t>e-learning</a:t>
            </a:r>
            <a:r>
              <a:rPr lang="hu-HU" sz="1600" dirty="0">
                <a:solidFill>
                  <a:srgbClr val="FFFF00"/>
                </a:solidFill>
              </a:rPr>
              <a:t> mint versenyképességet előmozdító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tényező </a:t>
            </a:r>
            <a:r>
              <a:rPr lang="hu-HU" sz="1600" dirty="0">
                <a:solidFill>
                  <a:srgbClr val="FFFF00"/>
                </a:solidFill>
              </a:rPr>
              <a:t>– magyar nyelven	</a:t>
            </a:r>
            <a:r>
              <a:rPr lang="hu-HU" sz="1600" dirty="0" smtClean="0">
                <a:solidFill>
                  <a:srgbClr val="FFFF00"/>
                </a:solidFill>
              </a:rPr>
              <a:t>						137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Mohácsi Márta: A versenyképesség növelésének néhány lehetséges mutatója a </a:t>
            </a:r>
            <a:r>
              <a:rPr lang="hu-HU" sz="1600" dirty="0" smtClean="0">
                <a:solidFill>
                  <a:srgbClr val="FFFF00"/>
                </a:solidFill>
              </a:rPr>
              <a:t>felsőoktatásban	148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Horváth Balázs Zsigmond: A </a:t>
            </a:r>
            <a:r>
              <a:rPr lang="hu-HU" sz="1600" dirty="0" err="1">
                <a:solidFill>
                  <a:srgbClr val="FFFF00"/>
                </a:solidFill>
              </a:rPr>
              <a:t>gyengénlátó</a:t>
            </a:r>
            <a:r>
              <a:rPr lang="hu-HU" sz="1600" dirty="0">
                <a:solidFill>
                  <a:srgbClr val="FFFF00"/>
                </a:solidFill>
              </a:rPr>
              <a:t> emberek nyelvtanulási esélyei és </a:t>
            </a:r>
            <a:r>
              <a:rPr lang="hu-HU" sz="1600" dirty="0" smtClean="0">
                <a:solidFill>
                  <a:srgbClr val="FFFF00"/>
                </a:solidFill>
              </a:rPr>
              <a:t>sajátosságai	156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Szerafinné dr. Szabolcsi Ágnes A pedagógiai információszerzés elektronikus forrásai: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err="1" smtClean="0">
                <a:solidFill>
                  <a:srgbClr val="FFFF00"/>
                </a:solidFill>
              </a:rPr>
              <a:t>referensz</a:t>
            </a:r>
            <a:r>
              <a:rPr lang="hu-HU" sz="1600" dirty="0" smtClean="0">
                <a:solidFill>
                  <a:srgbClr val="FFFF00"/>
                </a:solidFill>
              </a:rPr>
              <a:t> </a:t>
            </a:r>
            <a:r>
              <a:rPr lang="hu-HU" sz="1600" dirty="0">
                <a:solidFill>
                  <a:srgbClr val="FFFF00"/>
                </a:solidFill>
              </a:rPr>
              <a:t>és forrás adatbázisok	</a:t>
            </a:r>
            <a:r>
              <a:rPr lang="hu-HU" sz="1600" dirty="0" smtClean="0">
                <a:solidFill>
                  <a:srgbClr val="FFFF00"/>
                </a:solidFill>
              </a:rPr>
              <a:t>					161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Tanyiné dr. Kocsis Anikó: Elektronikus folyóiratok, joganyagok és szakmai információs portálok használata a pedagógiai információszerzésben	</a:t>
            </a:r>
            <a:r>
              <a:rPr lang="hu-HU" sz="1600" dirty="0" smtClean="0">
                <a:solidFill>
                  <a:srgbClr val="FFFF00"/>
                </a:solidFill>
              </a:rPr>
              <a:t>				170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Vajda Lajos - Mátyus Enikő: Klaszterek, régiók, együttműködések	</a:t>
            </a:r>
            <a:r>
              <a:rPr lang="hu-HU" sz="1600" dirty="0" smtClean="0">
                <a:solidFill>
                  <a:srgbClr val="FFFF00"/>
                </a:solidFill>
              </a:rPr>
              <a:t>		180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Szügyi György- Gonda András- Magyar István: A klaszteresedés, mint együttműködő közösségek gazdasági és társadalmi értékteremtése a Kárpát-medencében	</a:t>
            </a:r>
            <a:r>
              <a:rPr lang="hu-HU" sz="1600" dirty="0" smtClean="0">
                <a:solidFill>
                  <a:srgbClr val="FFFF00"/>
                </a:solidFill>
              </a:rPr>
              <a:t>			185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Szabó Géza: A vidéki örökség útjai: falusi turizmus klaszterfejlesztés a </a:t>
            </a:r>
            <a:r>
              <a:rPr lang="hu-HU" sz="1600" dirty="0" smtClean="0">
                <a:solidFill>
                  <a:srgbClr val="FFFF00"/>
                </a:solidFill>
              </a:rPr>
              <a:t>Dél-Dunántúlon	194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Albel Andor: „Alföld </a:t>
            </a:r>
            <a:r>
              <a:rPr lang="hu-HU" sz="1600" dirty="0" err="1">
                <a:solidFill>
                  <a:srgbClr val="FFFF00"/>
                </a:solidFill>
              </a:rPr>
              <a:t>Spa</a:t>
            </a:r>
            <a:r>
              <a:rPr lang="hu-HU" sz="1600" dirty="0">
                <a:solidFill>
                  <a:srgbClr val="FFFF00"/>
                </a:solidFill>
              </a:rPr>
              <a:t>” – Egészségturisztikai klaszterek együttműködése a földrajzi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Nagyalföldön </a:t>
            </a:r>
            <a:r>
              <a:rPr lang="hu-HU" sz="1600" dirty="0">
                <a:solidFill>
                  <a:srgbClr val="FFFF00"/>
                </a:solidFill>
              </a:rPr>
              <a:t>(Vajdaság és Erdély)	</a:t>
            </a:r>
            <a:r>
              <a:rPr lang="hu-HU" sz="1600" dirty="0" smtClean="0">
                <a:solidFill>
                  <a:srgbClr val="FFFF00"/>
                </a:solidFill>
              </a:rPr>
              <a:t>					202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Kurucz Attila: A változás- és stratégiamenedzsment sajátos kapcsolata a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kis- </a:t>
            </a:r>
            <a:r>
              <a:rPr lang="hu-HU" sz="1600" dirty="0">
                <a:solidFill>
                  <a:srgbClr val="FFFF00"/>
                </a:solidFill>
              </a:rPr>
              <a:t>és középvállalkozásoknál	</a:t>
            </a:r>
            <a:r>
              <a:rPr lang="hu-HU" sz="1600" dirty="0" smtClean="0">
                <a:solidFill>
                  <a:srgbClr val="FFFF00"/>
                </a:solidFill>
              </a:rPr>
              <a:t>						211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Ligetvári Éva –Berényi László: Projektek minőségügyi támogatása	</a:t>
            </a:r>
            <a:r>
              <a:rPr lang="hu-HU" sz="1600" dirty="0" smtClean="0">
                <a:solidFill>
                  <a:srgbClr val="FFFF00"/>
                </a:solidFill>
              </a:rPr>
              <a:t>		221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Marosné Kuna Zsuzsanna - Czeglédi Csilla: Idősek szerepváltozása és az életkori </a:t>
            </a:r>
            <a:r>
              <a:rPr lang="hu-HU" sz="1600" dirty="0" err="1" smtClean="0">
                <a:solidFill>
                  <a:srgbClr val="FFFF00"/>
                </a:solidFill>
              </a:rPr>
              <a:t>disztkrimináció</a:t>
            </a:r>
            <a:r>
              <a:rPr lang="hu-HU" sz="1600" dirty="0" smtClean="0">
                <a:solidFill>
                  <a:srgbClr val="FFFF00"/>
                </a:solidFill>
              </a:rPr>
              <a:t>	229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en-GB" sz="1600" dirty="0">
                <a:solidFill>
                  <a:srgbClr val="FFFF00"/>
                </a:solidFill>
              </a:rPr>
              <a:t>Miroslav </a:t>
            </a:r>
            <a:r>
              <a:rPr lang="en-GB" sz="1600" dirty="0" err="1">
                <a:solidFill>
                  <a:srgbClr val="FFFF00"/>
                </a:solidFill>
              </a:rPr>
              <a:t>Radojicic</a:t>
            </a:r>
            <a:r>
              <a:rPr lang="en-GB" sz="1600" dirty="0">
                <a:solidFill>
                  <a:srgbClr val="FFFF00"/>
                </a:solidFill>
              </a:rPr>
              <a:t>: Principles of international cooperation in prevention of financial </a:t>
            </a:r>
            <a:r>
              <a:rPr lang="en-GB" sz="1600" dirty="0" smtClean="0">
                <a:solidFill>
                  <a:srgbClr val="FFFF00"/>
                </a:solidFill>
              </a:rPr>
              <a:t>abuse</a:t>
            </a:r>
            <a:r>
              <a:rPr lang="hu-HU" sz="1600" dirty="0" smtClean="0">
                <a:solidFill>
                  <a:srgbClr val="FFFF00"/>
                </a:solidFill>
              </a:rPr>
              <a:t>	239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Csehné Dr. Papp Imola: Regionális különbségek a magyarországi munkaerőpiac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vonatkozásában</a:t>
            </a:r>
            <a:r>
              <a:rPr lang="hu-HU" sz="1600" dirty="0">
                <a:solidFill>
                  <a:srgbClr val="FFFF00"/>
                </a:solidFill>
              </a:rPr>
              <a:t>	</a:t>
            </a:r>
            <a:r>
              <a:rPr lang="hu-HU" sz="1600" dirty="0" smtClean="0">
                <a:solidFill>
                  <a:srgbClr val="FFFF00"/>
                </a:solidFill>
              </a:rPr>
              <a:t>							243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Karácsony Péter: Munkavállalói motiváltság vizsgálata kis- és középvállalkozásoknál	</a:t>
            </a:r>
            <a:r>
              <a:rPr lang="hu-HU" sz="1600" dirty="0" smtClean="0">
                <a:solidFill>
                  <a:srgbClr val="FFFF00"/>
                </a:solidFill>
              </a:rPr>
              <a:t>	251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Horváth Ágnes: Választójog – nők a közéletben a Kárpát-medencében	</a:t>
            </a:r>
            <a:r>
              <a:rPr lang="hu-HU" sz="1600" dirty="0" smtClean="0">
                <a:solidFill>
                  <a:srgbClr val="FFFF00"/>
                </a:solidFill>
              </a:rPr>
              <a:t>		258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Lőrinczné Bencze Edit: A többszintű kormányzás új lehetőségei a magyar-horvát területi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együttműködésekben</a:t>
            </a:r>
            <a:r>
              <a:rPr lang="hu-HU" sz="1600" dirty="0">
                <a:solidFill>
                  <a:srgbClr val="FFFF00"/>
                </a:solidFill>
              </a:rPr>
              <a:t>	</a:t>
            </a:r>
            <a:r>
              <a:rPr lang="hu-HU" sz="1600" dirty="0" smtClean="0">
                <a:solidFill>
                  <a:srgbClr val="FFFF00"/>
                </a:solidFill>
              </a:rPr>
              <a:t>						271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Remek Éva: A V4 </a:t>
            </a:r>
            <a:r>
              <a:rPr lang="hu-HU" sz="1600" dirty="0" err="1">
                <a:solidFill>
                  <a:srgbClr val="FFFF00"/>
                </a:solidFill>
              </a:rPr>
              <a:t>kül-</a:t>
            </a:r>
            <a:r>
              <a:rPr lang="hu-HU" sz="1600" dirty="0">
                <a:solidFill>
                  <a:srgbClr val="FFFF00"/>
                </a:solidFill>
              </a:rPr>
              <a:t> és biztonságpolitikája	</a:t>
            </a:r>
            <a:r>
              <a:rPr lang="hu-HU" sz="1600" dirty="0" smtClean="0">
                <a:solidFill>
                  <a:srgbClr val="FFFF00"/>
                </a:solidFill>
              </a:rPr>
              <a:t>				285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Dobó Marianna: Vis </a:t>
            </a:r>
            <a:r>
              <a:rPr lang="hu-HU" sz="1600" dirty="0" err="1">
                <a:solidFill>
                  <a:srgbClr val="FFFF00"/>
                </a:solidFill>
              </a:rPr>
              <a:t>mayor</a:t>
            </a:r>
            <a:r>
              <a:rPr lang="hu-HU" sz="1600" dirty="0">
                <a:solidFill>
                  <a:srgbClr val="FFFF00"/>
                </a:solidFill>
              </a:rPr>
              <a:t> és megelőzés – nemzetközi szervezetek szerepe a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katasztrófavédelemben </a:t>
            </a:r>
            <a:r>
              <a:rPr lang="hu-HU" sz="1600" dirty="0">
                <a:solidFill>
                  <a:srgbClr val="FFFF00"/>
                </a:solidFill>
              </a:rPr>
              <a:t>a Kárpát-medencében	</a:t>
            </a:r>
            <a:r>
              <a:rPr lang="hu-HU" sz="1600" dirty="0" smtClean="0">
                <a:solidFill>
                  <a:srgbClr val="FFFF00"/>
                </a:solidFill>
              </a:rPr>
              <a:t>				294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Zachar Péter Krisztián:</a:t>
            </a:r>
            <a:r>
              <a:rPr lang="de-DE" sz="1600" dirty="0">
                <a:solidFill>
                  <a:srgbClr val="FFFF00"/>
                </a:solidFill>
              </a:rPr>
              <a:t> Die ungarischen Wirtschaftskammern und die Verbreitung moderner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de-DE" sz="1600" dirty="0" smtClean="0">
                <a:solidFill>
                  <a:srgbClr val="FFFF00"/>
                </a:solidFill>
              </a:rPr>
              <a:t>Management-Wissensinhalte </a:t>
            </a:r>
            <a:r>
              <a:rPr lang="de-DE" sz="1600" dirty="0">
                <a:solidFill>
                  <a:srgbClr val="FFFF00"/>
                </a:solidFill>
              </a:rPr>
              <a:t>in Krisenepochen – Ein Überblick</a:t>
            </a:r>
            <a:r>
              <a:rPr lang="hu-HU" sz="1600" dirty="0">
                <a:solidFill>
                  <a:srgbClr val="FFFF00"/>
                </a:solidFill>
              </a:rPr>
              <a:t>	</a:t>
            </a:r>
            <a:r>
              <a:rPr lang="hu-HU" sz="1600" dirty="0" smtClean="0">
                <a:solidFill>
                  <a:srgbClr val="FFFF00"/>
                </a:solidFill>
              </a:rPr>
              <a:t>		302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Lőrincz András: A bizalom funkciója az állam legitimitásában	</a:t>
            </a:r>
            <a:r>
              <a:rPr lang="hu-HU" sz="1600" dirty="0" smtClean="0">
                <a:solidFill>
                  <a:srgbClr val="FFFF00"/>
                </a:solidFill>
              </a:rPr>
              <a:t>			311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Varga János - Csiszárik-Kocsir Ágnes: Versenyképességi átrendeződés Közép-Kelet Európában,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fókuszpontban </a:t>
            </a:r>
            <a:r>
              <a:rPr lang="hu-HU" sz="1600" dirty="0">
                <a:solidFill>
                  <a:srgbClr val="FFFF00"/>
                </a:solidFill>
              </a:rPr>
              <a:t>a V4 országok	</a:t>
            </a:r>
            <a:r>
              <a:rPr lang="hu-HU" sz="1600" dirty="0" smtClean="0">
                <a:solidFill>
                  <a:srgbClr val="FFFF00"/>
                </a:solidFill>
              </a:rPr>
              <a:t>						316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Czikkely</a:t>
            </a:r>
            <a:r>
              <a:rPr lang="hu-HU" sz="1600" dirty="0">
                <a:solidFill>
                  <a:srgbClr val="FFFF00"/>
                </a:solidFill>
              </a:rPr>
              <a:t> Márton - Dr. Ligetvári Ferenc: Hogyan lehetünk a régió vezető országa a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vízgazdálkodás-vízfelhasználás </a:t>
            </a:r>
            <a:r>
              <a:rPr lang="hu-HU" sz="1600" dirty="0">
                <a:solidFill>
                  <a:srgbClr val="FFFF00"/>
                </a:solidFill>
              </a:rPr>
              <a:t>területén?	</a:t>
            </a:r>
            <a:r>
              <a:rPr lang="hu-HU" sz="1600" dirty="0" smtClean="0">
                <a:solidFill>
                  <a:srgbClr val="FFFF00"/>
                </a:solidFill>
              </a:rPr>
              <a:t>				336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Bói</a:t>
            </a:r>
            <a:r>
              <a:rPr lang="hu-HU" sz="1600" dirty="0">
                <a:solidFill>
                  <a:srgbClr val="FFFF00"/>
                </a:solidFill>
              </a:rPr>
              <a:t> László: Verseny a vagyoni biztonságunk érdekében	</a:t>
            </a:r>
            <a:r>
              <a:rPr lang="hu-HU" sz="1600" dirty="0" smtClean="0">
                <a:solidFill>
                  <a:srgbClr val="FFFF00"/>
                </a:solidFill>
              </a:rPr>
              <a:t>			345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Matus János: A globalizáció gazdasági, politikai és társadalmi hatásai	</a:t>
            </a:r>
            <a:r>
              <a:rPr lang="hu-HU" sz="1600" dirty="0" smtClean="0">
                <a:solidFill>
                  <a:srgbClr val="FFFF00"/>
                </a:solidFill>
              </a:rPr>
              <a:t>		353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Pétervári</a:t>
            </a:r>
            <a:r>
              <a:rPr lang="hu-HU" sz="1600" dirty="0">
                <a:solidFill>
                  <a:srgbClr val="FFFF00"/>
                </a:solidFill>
              </a:rPr>
              <a:t> Zsolt:Adósságrendezési stratégiák a </a:t>
            </a:r>
            <a:r>
              <a:rPr lang="hu-HU" sz="1600" dirty="0" err="1">
                <a:solidFill>
                  <a:srgbClr val="FFFF00"/>
                </a:solidFill>
              </a:rPr>
              <a:t>félperifériákon</a:t>
            </a:r>
            <a:r>
              <a:rPr lang="hu-HU" sz="1600" dirty="0">
                <a:solidFill>
                  <a:srgbClr val="FFFF00"/>
                </a:solidFill>
              </a:rPr>
              <a:t>	</a:t>
            </a:r>
            <a:r>
              <a:rPr lang="hu-HU" sz="1600" dirty="0" smtClean="0">
                <a:solidFill>
                  <a:srgbClr val="FFFF00"/>
                </a:solidFill>
              </a:rPr>
              <a:t>			366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Kertész-Bakos Ferenc: Globális etika – a morális igazság, mint többségi gyakorlat	</a:t>
            </a:r>
            <a:r>
              <a:rPr lang="hu-HU" sz="1600" dirty="0" smtClean="0">
                <a:solidFill>
                  <a:srgbClr val="FFFF00"/>
                </a:solidFill>
              </a:rPr>
              <a:t>	372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en-GB" sz="1600" dirty="0">
                <a:solidFill>
                  <a:srgbClr val="FFFF00"/>
                </a:solidFill>
              </a:rPr>
              <a:t>Miroslav </a:t>
            </a:r>
            <a:r>
              <a:rPr lang="en-GB" sz="1600" dirty="0" err="1">
                <a:solidFill>
                  <a:srgbClr val="FFFF00"/>
                </a:solidFill>
              </a:rPr>
              <a:t>Radojicic</a:t>
            </a:r>
            <a:r>
              <a:rPr lang="en-GB" sz="1600" dirty="0">
                <a:solidFill>
                  <a:srgbClr val="FFFF00"/>
                </a:solidFill>
              </a:rPr>
              <a:t>: Experience of the Republic of Serbia in International cooperation in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en-GB" sz="1600" dirty="0" smtClean="0">
                <a:solidFill>
                  <a:srgbClr val="FFFF00"/>
                </a:solidFill>
              </a:rPr>
              <a:t>prevention </a:t>
            </a:r>
            <a:r>
              <a:rPr lang="en-GB" sz="1600" dirty="0">
                <a:solidFill>
                  <a:srgbClr val="FFFF00"/>
                </a:solidFill>
              </a:rPr>
              <a:t>of financial abuse</a:t>
            </a:r>
            <a:r>
              <a:rPr lang="hu-HU" sz="1600" dirty="0">
                <a:solidFill>
                  <a:srgbClr val="FFFF00"/>
                </a:solidFill>
              </a:rPr>
              <a:t>	</a:t>
            </a:r>
            <a:r>
              <a:rPr lang="hu-HU" sz="1600" dirty="0" smtClean="0">
                <a:solidFill>
                  <a:srgbClr val="FFFF00"/>
                </a:solidFill>
              </a:rPr>
              <a:t>						381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Zsebők</a:t>
            </a:r>
            <a:r>
              <a:rPr lang="hu-HU" sz="1600" dirty="0">
                <a:solidFill>
                  <a:srgbClr val="FFFF00"/>
                </a:solidFill>
              </a:rPr>
              <a:t> Csaba: Köztes-Európa, a „mindig felosztandó” érdekszféra – </a:t>
            </a:r>
            <a:r>
              <a:rPr lang="hu-HU" sz="1600" dirty="0" err="1">
                <a:solidFill>
                  <a:srgbClr val="FFFF00"/>
                </a:solidFill>
              </a:rPr>
              <a:t>interetnikus</a:t>
            </a:r>
            <a:r>
              <a:rPr lang="hu-HU" sz="1600" dirty="0">
                <a:solidFill>
                  <a:srgbClr val="FFFF00"/>
                </a:solidFill>
              </a:rPr>
              <a:t> kapcsolatok,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nemzeti </a:t>
            </a:r>
            <a:r>
              <a:rPr lang="hu-HU" sz="1600" dirty="0">
                <a:solidFill>
                  <a:srgbClr val="FFFF00"/>
                </a:solidFill>
              </a:rPr>
              <a:t>eszmék, globalizáció	</a:t>
            </a:r>
            <a:r>
              <a:rPr lang="hu-HU" sz="1600" dirty="0" smtClean="0">
                <a:solidFill>
                  <a:srgbClr val="FFFF00"/>
                </a:solidFill>
              </a:rPr>
              <a:t>						384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Fülep Dániel: A tolerancia diktatúrája, mint új vallásháború	</a:t>
            </a:r>
            <a:r>
              <a:rPr lang="hu-HU" sz="1600" dirty="0" smtClean="0">
                <a:solidFill>
                  <a:srgbClr val="FFFF00"/>
                </a:solidFill>
              </a:rPr>
              <a:t>			391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Fekete Sándor: A csönd, mint felszólító módú figyelmeztetés.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A </a:t>
            </a:r>
            <a:r>
              <a:rPr lang="hu-HU" sz="1600" dirty="0">
                <a:solidFill>
                  <a:srgbClr val="FFFF00"/>
                </a:solidFill>
              </a:rPr>
              <a:t>méltatlanul elfeledett Sánta Ferenc	</a:t>
            </a:r>
            <a:r>
              <a:rPr lang="hu-HU" sz="1600" dirty="0" smtClean="0">
                <a:solidFill>
                  <a:srgbClr val="FFFF00"/>
                </a:solidFill>
              </a:rPr>
              <a:t>					409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Fekete Sándor: A multikulturalizmustól az </a:t>
            </a:r>
            <a:r>
              <a:rPr lang="hu-HU" sz="1600" dirty="0" err="1">
                <a:solidFill>
                  <a:srgbClr val="FFFF00"/>
                </a:solidFill>
              </a:rPr>
              <a:t>etnocentrizmusig</a:t>
            </a:r>
            <a:r>
              <a:rPr lang="hu-HU" sz="1600" dirty="0">
                <a:solidFill>
                  <a:srgbClr val="FFFF00"/>
                </a:solidFill>
              </a:rPr>
              <a:t>: Quo vadis, Európa?	</a:t>
            </a:r>
            <a:r>
              <a:rPr lang="hu-HU" sz="1600" dirty="0" smtClean="0">
                <a:solidFill>
                  <a:srgbClr val="FFFF00"/>
                </a:solidFill>
              </a:rPr>
              <a:t>	419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Cselényi István Gábor: Átváltás holisztikus gondolkodásmódra	</a:t>
            </a:r>
            <a:r>
              <a:rPr lang="hu-HU" sz="1600" dirty="0" smtClean="0">
                <a:solidFill>
                  <a:srgbClr val="FFFF00"/>
                </a:solidFill>
              </a:rPr>
              <a:t>			425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Bajor Tibor: Az önkormányzati logisztikai rendszer	</a:t>
            </a:r>
            <a:r>
              <a:rPr lang="hu-HU" sz="1600" dirty="0" smtClean="0">
                <a:solidFill>
                  <a:srgbClr val="FFFF00"/>
                </a:solidFill>
              </a:rPr>
              <a:t>				440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Farkas István József: Alternatív gazdaságok és pénzek a Kárpát-medencében	</a:t>
            </a:r>
            <a:r>
              <a:rPr lang="hu-HU" sz="1600" dirty="0" smtClean="0">
                <a:solidFill>
                  <a:srgbClr val="FFFF00"/>
                </a:solidFill>
              </a:rPr>
              <a:t>	448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 err="1">
                <a:solidFill>
                  <a:srgbClr val="FFFF00"/>
                </a:solidFill>
              </a:rPr>
              <a:t>Csáfor</a:t>
            </a:r>
            <a:r>
              <a:rPr lang="hu-HU" sz="1600" dirty="0">
                <a:solidFill>
                  <a:srgbClr val="FFFF00"/>
                </a:solidFill>
              </a:rPr>
              <a:t> Hajnalka- Nagy Levente– </a:t>
            </a:r>
            <a:r>
              <a:rPr lang="hu-HU" sz="1600" dirty="0" err="1">
                <a:solidFill>
                  <a:srgbClr val="FFFF00"/>
                </a:solidFill>
              </a:rPr>
              <a:t>Papanek</a:t>
            </a:r>
            <a:r>
              <a:rPr lang="hu-HU" sz="1600" dirty="0">
                <a:solidFill>
                  <a:srgbClr val="FFFF00"/>
                </a:solidFill>
              </a:rPr>
              <a:t> Gábor: Gazdaságfejlesztési feladatok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Heves </a:t>
            </a:r>
            <a:r>
              <a:rPr lang="hu-HU" sz="1600" dirty="0">
                <a:solidFill>
                  <a:srgbClr val="FFFF00"/>
                </a:solidFill>
              </a:rPr>
              <a:t>megyében	</a:t>
            </a:r>
            <a:r>
              <a:rPr lang="hu-HU" sz="1600" dirty="0" smtClean="0">
                <a:solidFill>
                  <a:srgbClr val="FFFF00"/>
                </a:solidFill>
              </a:rPr>
              <a:t>							457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Visztenvelt Andrea: Innovatív foglalkoztatási projektek a hátrányos helyzetűek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munkanélküliségének </a:t>
            </a:r>
            <a:r>
              <a:rPr lang="hu-HU" sz="1600" dirty="0">
                <a:solidFill>
                  <a:srgbClr val="FFFF00"/>
                </a:solidFill>
              </a:rPr>
              <a:t>csökkentésére	</a:t>
            </a:r>
            <a:r>
              <a:rPr lang="hu-HU" sz="1600" dirty="0" smtClean="0">
                <a:solidFill>
                  <a:srgbClr val="FFFF00"/>
                </a:solidFill>
              </a:rPr>
              <a:t>					468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Oros Gyula - </a:t>
            </a:r>
            <a:r>
              <a:rPr lang="hu-HU" sz="1600" dirty="0" err="1">
                <a:solidFill>
                  <a:srgbClr val="FFFF00"/>
                </a:solidFill>
              </a:rPr>
              <a:t>Naár</a:t>
            </a:r>
            <a:r>
              <a:rPr lang="hu-HU" sz="1600" dirty="0">
                <a:solidFill>
                  <a:srgbClr val="FFFF00"/>
                </a:solidFill>
              </a:rPr>
              <a:t> Zoltán</a:t>
            </a:r>
            <a:r>
              <a:rPr lang="hu-HU" sz="1600" baseline="30000" dirty="0">
                <a:solidFill>
                  <a:srgbClr val="FFFF00"/>
                </a:solidFill>
              </a:rPr>
              <a:t>: </a:t>
            </a:r>
            <a:r>
              <a:rPr lang="hu-HU" sz="1600" dirty="0" err="1">
                <a:solidFill>
                  <a:srgbClr val="FFFF00"/>
                </a:solidFill>
              </a:rPr>
              <a:t>Trichoderma</a:t>
            </a:r>
            <a:r>
              <a:rPr lang="hu-HU" sz="1600" dirty="0">
                <a:solidFill>
                  <a:srgbClr val="FFFF00"/>
                </a:solidFill>
              </a:rPr>
              <a:t> törzsek szelektív érzékenysége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err="1" smtClean="0">
                <a:solidFill>
                  <a:srgbClr val="FFFF00"/>
                </a:solidFill>
              </a:rPr>
              <a:t>agromikrobicidek</a:t>
            </a:r>
            <a:r>
              <a:rPr lang="hu-HU" sz="1600" dirty="0" smtClean="0">
                <a:solidFill>
                  <a:srgbClr val="FFFF00"/>
                </a:solidFill>
              </a:rPr>
              <a:t> </a:t>
            </a:r>
            <a:r>
              <a:rPr lang="hu-HU" sz="1600" dirty="0">
                <a:solidFill>
                  <a:srgbClr val="FFFF00"/>
                </a:solidFill>
              </a:rPr>
              <a:t>és szennyező anyagok iránt	</a:t>
            </a:r>
            <a:r>
              <a:rPr lang="hu-HU" sz="1600" dirty="0" smtClean="0">
                <a:solidFill>
                  <a:srgbClr val="FFFF00"/>
                </a:solidFill>
              </a:rPr>
              <a:t>				476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Seregi János - Mezőszentgyörgyi Dávid - Kovács Ágnes: A </a:t>
            </a:r>
            <a:r>
              <a:rPr lang="hu-HU" sz="1600" dirty="0" err="1">
                <a:solidFill>
                  <a:srgbClr val="FFFF00"/>
                </a:solidFill>
              </a:rPr>
              <a:t>biodiverzitás</a:t>
            </a:r>
            <a:r>
              <a:rPr lang="hu-HU" sz="1600" dirty="0">
                <a:solidFill>
                  <a:srgbClr val="FFFF00"/>
                </a:solidFill>
              </a:rPr>
              <a:t> fogalmának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megközelítése </a:t>
            </a:r>
            <a:r>
              <a:rPr lang="hu-HU" sz="1600" dirty="0">
                <a:solidFill>
                  <a:srgbClr val="FFFF00"/>
                </a:solidFill>
              </a:rPr>
              <a:t>a XIX. század elején	</a:t>
            </a:r>
            <a:r>
              <a:rPr lang="hu-HU" sz="1600" dirty="0" smtClean="0">
                <a:solidFill>
                  <a:srgbClr val="FFFF00"/>
                </a:solidFill>
              </a:rPr>
              <a:t>					485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Seregi János: Sikeres, neves magyar tudósok. Megemlékezés Festetics Imre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munkásságáról </a:t>
            </a:r>
            <a:r>
              <a:rPr lang="hu-HU" sz="1600" dirty="0">
                <a:solidFill>
                  <a:srgbClr val="FFFF00"/>
                </a:solidFill>
              </a:rPr>
              <a:t>születésének 250. évfordulóján	</a:t>
            </a:r>
            <a:r>
              <a:rPr lang="hu-HU" sz="1600" dirty="0" smtClean="0">
                <a:solidFill>
                  <a:srgbClr val="FFFF00"/>
                </a:solidFill>
              </a:rPr>
              <a:t>				491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András Krisztina - Gergely István: A hivatásos vízilabda üzleti versenyképessége a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médiaképesség </a:t>
            </a:r>
            <a:r>
              <a:rPr lang="hu-HU" sz="1600" dirty="0">
                <a:solidFill>
                  <a:srgbClr val="FFFF00"/>
                </a:solidFill>
              </a:rPr>
              <a:t>tükrében – szabálymódosítások a vízilabdában	</a:t>
            </a:r>
            <a:r>
              <a:rPr lang="hu-HU" sz="1600" dirty="0" smtClean="0">
                <a:solidFill>
                  <a:srgbClr val="FFFF00"/>
                </a:solidFill>
              </a:rPr>
              <a:t>			494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András Krisztina - Kozma Miklós: Ligák </a:t>
            </a:r>
            <a:r>
              <a:rPr lang="hu-HU" sz="1600" dirty="0" err="1">
                <a:solidFill>
                  <a:srgbClr val="FFFF00"/>
                </a:solidFill>
              </a:rPr>
              <a:t>nemzetköziesedése</a:t>
            </a:r>
            <a:r>
              <a:rPr lang="hu-HU" sz="1600" dirty="0">
                <a:solidFill>
                  <a:srgbClr val="FFFF00"/>
                </a:solidFill>
              </a:rPr>
              <a:t> a hivatásos sportban	</a:t>
            </a:r>
            <a:r>
              <a:rPr lang="hu-HU" sz="1600" dirty="0" smtClean="0">
                <a:solidFill>
                  <a:srgbClr val="FFFF00"/>
                </a:solidFill>
              </a:rPr>
              <a:t>	500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Kozma Miklós - Kazainé Dr. Ónodi Annamária: A Public </a:t>
            </a:r>
            <a:r>
              <a:rPr lang="hu-HU" sz="1600" dirty="0" err="1">
                <a:solidFill>
                  <a:srgbClr val="FFFF00"/>
                </a:solidFill>
              </a:rPr>
              <a:t>Sector</a:t>
            </a:r>
            <a:r>
              <a:rPr lang="hu-HU" sz="1600" dirty="0">
                <a:solidFill>
                  <a:srgbClr val="FFFF00"/>
                </a:solidFill>
              </a:rPr>
              <a:t> </a:t>
            </a:r>
            <a:r>
              <a:rPr lang="hu-HU" sz="1600" dirty="0" err="1">
                <a:solidFill>
                  <a:srgbClr val="FFFF00"/>
                </a:solidFill>
              </a:rPr>
              <a:t>Scorecard</a:t>
            </a:r>
            <a:r>
              <a:rPr lang="hu-HU" sz="1600" dirty="0">
                <a:solidFill>
                  <a:srgbClr val="FFFF00"/>
                </a:solidFill>
              </a:rPr>
              <a:t> alkalmazása a 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hivatásos </a:t>
            </a:r>
            <a:r>
              <a:rPr lang="hu-HU" sz="1600" dirty="0">
                <a:solidFill>
                  <a:srgbClr val="FFFF00"/>
                </a:solidFill>
              </a:rPr>
              <a:t>sportban – magyar esettanulmány	</a:t>
            </a:r>
            <a:r>
              <a:rPr lang="hu-HU" sz="1600" dirty="0" smtClean="0">
                <a:solidFill>
                  <a:srgbClr val="FFFF00"/>
                </a:solidFill>
              </a:rPr>
              <a:t>				509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Hajduné Dr. László Zita: A Fair Play szellemisége, mint a sport sajátos értéktöbblete	</a:t>
            </a:r>
            <a:r>
              <a:rPr lang="hu-HU" sz="1600" dirty="0" smtClean="0">
                <a:solidFill>
                  <a:srgbClr val="FFFF00"/>
                </a:solidFill>
              </a:rPr>
              <a:t>	520</a:t>
            </a:r>
            <a:endParaRPr lang="hu-HU" sz="1600" dirty="0">
              <a:solidFill>
                <a:srgbClr val="FFFF00"/>
              </a:solidFill>
            </a:endParaRPr>
          </a:p>
          <a:p>
            <a:r>
              <a:rPr lang="hu-HU" sz="1600" dirty="0">
                <a:solidFill>
                  <a:srgbClr val="FFFF00"/>
                </a:solidFill>
              </a:rPr>
              <a:t>Poór József és szerzői munkaközössége: Atipikus foglalkoztatási formák a </a:t>
            </a:r>
            <a:r>
              <a:rPr lang="hu-HU" sz="1600" dirty="0" smtClean="0">
                <a:solidFill>
                  <a:srgbClr val="FFFF00"/>
                </a:solidFill>
              </a:rPr>
              <a:t/>
            </a:r>
            <a:br>
              <a:rPr lang="hu-HU" sz="1600" dirty="0" smtClean="0">
                <a:solidFill>
                  <a:srgbClr val="FFFF00"/>
                </a:solidFill>
              </a:rPr>
            </a:br>
            <a:r>
              <a:rPr lang="hu-HU" sz="1600" dirty="0" smtClean="0">
                <a:solidFill>
                  <a:srgbClr val="FFFF00"/>
                </a:solidFill>
              </a:rPr>
              <a:t>magyar-szlovák </a:t>
            </a:r>
            <a:r>
              <a:rPr lang="hu-HU" sz="1600" dirty="0">
                <a:solidFill>
                  <a:srgbClr val="FFFF00"/>
                </a:solidFill>
              </a:rPr>
              <a:t>határ mentén	</a:t>
            </a:r>
            <a:r>
              <a:rPr lang="hu-HU" sz="1600" dirty="0" smtClean="0">
                <a:solidFill>
                  <a:srgbClr val="FFFF00"/>
                </a:solidFill>
              </a:rPr>
              <a:t>					526</a:t>
            </a:r>
            <a:endParaRPr lang="hu-HU" sz="1600" dirty="0">
              <a:solidFill>
                <a:srgbClr val="FFFF00"/>
              </a:solidFill>
            </a:endParaRPr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4642048" y="1008559"/>
            <a:ext cx="4489648" cy="5877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sz="11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58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16000">
        <p14:switch dir="r"/>
      </p:transition>
    </mc:Choice>
    <mc:Fallback xmlns="">
      <p:transition spd="slow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2 1.19204 L 0.00191 -2.81999 " pathEditMode="relative" rAng="0" ptsTypes="AA">
                                      <p:cBhvr>
                                        <p:cTn id="6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-20060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467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BBK. 2015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b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18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ÁBRÁK ELŐADÁSOKBÓL</a:t>
            </a:r>
            <a:endParaRPr lang="hu-HU" sz="1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7174" y="1109741"/>
            <a:ext cx="1566248" cy="1544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3" y="1093371"/>
            <a:ext cx="1392281" cy="150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1079614"/>
            <a:ext cx="1240845" cy="159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09741"/>
            <a:ext cx="1206239" cy="154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1079614"/>
            <a:ext cx="998420" cy="1574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1079614"/>
            <a:ext cx="2031772" cy="1574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419" y="2852936"/>
            <a:ext cx="2173238" cy="163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5670" y="2844105"/>
            <a:ext cx="1938338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2909" y="3730931"/>
            <a:ext cx="1966911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2852936"/>
            <a:ext cx="2267144" cy="1742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1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77525" y="2852936"/>
            <a:ext cx="1087994" cy="175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Picture 13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365" y="4723399"/>
            <a:ext cx="2340404" cy="207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7" name="Picture 15"/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02200" y="4667454"/>
            <a:ext cx="2783646" cy="1981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9" name="Picture 17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5" y="4699630"/>
            <a:ext cx="1944216" cy="204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0" name="Picture 1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9856" y="4871255"/>
            <a:ext cx="1457771" cy="157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52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ripple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467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BBK. 2015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b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18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ÁBRÁK ELŐADÁSOKBÓL</a:t>
            </a:r>
            <a:endParaRPr lang="hu-HU" sz="1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3158091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1067356"/>
            <a:ext cx="2463392" cy="149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1052736"/>
            <a:ext cx="2827706" cy="1512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3" y="2708920"/>
            <a:ext cx="2880319" cy="195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9819" y="2720469"/>
            <a:ext cx="2720500" cy="1947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7942" y="2783014"/>
            <a:ext cx="2969356" cy="1885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228" y="4859390"/>
            <a:ext cx="3046620" cy="1864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0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93" r="19134"/>
          <a:stretch/>
        </p:blipFill>
        <p:spPr bwMode="auto">
          <a:xfrm>
            <a:off x="3337603" y="4885465"/>
            <a:ext cx="3106605" cy="1897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0788" y="4885465"/>
            <a:ext cx="2473094" cy="177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24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ripple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467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BBK. 2015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b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18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ÁBRÁK ELŐADÁSOKBÓL</a:t>
            </a:r>
            <a:endParaRPr lang="hu-HU" sz="18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45"/>
          <a:stretch/>
        </p:blipFill>
        <p:spPr bwMode="auto">
          <a:xfrm>
            <a:off x="107504" y="908720"/>
            <a:ext cx="2357155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4291" y="931491"/>
            <a:ext cx="3767770" cy="2425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729" y="3501008"/>
            <a:ext cx="281924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934864"/>
            <a:ext cx="2215856" cy="2398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2060" y="3418642"/>
            <a:ext cx="2368043" cy="333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2" y="3431143"/>
            <a:ext cx="2304256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30" y="5301207"/>
            <a:ext cx="2161176" cy="144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5355698"/>
            <a:ext cx="42005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25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ripple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467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BBK. 2015. 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BUDAPEST</a:t>
            </a:r>
            <a:b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18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ÁBRÁK ELŐADÁSOKBÓL</a:t>
            </a:r>
            <a:endParaRPr lang="hu-HU" sz="1800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2414" y="1124744"/>
            <a:ext cx="3696874" cy="5555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132480"/>
            <a:ext cx="376237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958" y="5005101"/>
            <a:ext cx="2195793" cy="14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4975929"/>
            <a:ext cx="2255089" cy="152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98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ripple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467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BBK. 2015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b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18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ÁBRÁK ELŐADÁSOKBÓL</a:t>
            </a:r>
            <a:endParaRPr lang="hu-HU" sz="1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14" y="1238863"/>
            <a:ext cx="2211269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5" y="3717032"/>
            <a:ext cx="1872208" cy="263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3729" y="3719919"/>
            <a:ext cx="3600400" cy="2628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4918" y="3710174"/>
            <a:ext cx="3227098" cy="2605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71800" y="1801378"/>
            <a:ext cx="2768278" cy="133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0615" y="1168442"/>
            <a:ext cx="3180384" cy="1968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341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ripple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 fontScale="90000"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BBK. 2015. ELISMERÉSEK</a:t>
            </a:r>
            <a:endParaRPr lang="hu-HU" dirty="0"/>
          </a:p>
        </p:txBody>
      </p:sp>
      <p:pic>
        <p:nvPicPr>
          <p:cNvPr id="2050" name="Picture 2" descr="M:\__Tibor\___6BBK2015\_____Lebonyolítás\_ELISMERŐ oklevelek\Tuzson Tibor Elismerő oklavél a hallgatóságtól\Tuzson Tibor Elismerő oklevél a hallgatóságtól 2015-05-2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8215" y="1370522"/>
            <a:ext cx="3087076" cy="442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1372650"/>
            <a:ext cx="3096344" cy="4472497"/>
          </a:xfrm>
        </p:spPr>
      </p:pic>
      <p:sp>
        <p:nvSpPr>
          <p:cNvPr id="5" name="Szövegdoboz 4"/>
          <p:cNvSpPr txBox="1"/>
          <p:nvPr/>
        </p:nvSpPr>
        <p:spPr>
          <a:xfrm>
            <a:off x="-32261" y="1320832"/>
            <a:ext cx="34563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Borbély Endre </a:t>
            </a:r>
            <a:endParaRPr lang="hu-HU" spc="5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Farka Imreh Mária </a:t>
            </a:r>
            <a:endParaRPr lang="hu-HU" i="1" spc="50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	</a:t>
            </a:r>
            <a:r>
              <a:rPr lang="hu-HU" i="1" spc="50" dirty="0" smtClean="0">
                <a:solidFill>
                  <a:srgbClr val="FFFF00"/>
                </a:solidFill>
              </a:rPr>
              <a:t>– </a:t>
            </a:r>
            <a:r>
              <a:rPr lang="hu-HU" i="1" spc="50" dirty="0">
                <a:solidFill>
                  <a:srgbClr val="FFFF00"/>
                </a:solidFill>
              </a:rPr>
              <a:t>post </a:t>
            </a:r>
            <a:r>
              <a:rPr lang="hu-HU" i="1" spc="50" dirty="0" err="1">
                <a:solidFill>
                  <a:srgbClr val="FFFF00"/>
                </a:solidFill>
              </a:rPr>
              <a:t>humus</a:t>
            </a:r>
            <a:endParaRPr lang="hu-HU" spc="5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Dr. </a:t>
            </a:r>
            <a:r>
              <a:rPr lang="hu-HU" i="1" spc="50" dirty="0" err="1">
                <a:solidFill>
                  <a:srgbClr val="FFFF00"/>
                </a:solidFill>
              </a:rPr>
              <a:t>Fregan</a:t>
            </a:r>
            <a:r>
              <a:rPr lang="hu-HU" i="1" spc="50" dirty="0">
                <a:solidFill>
                  <a:srgbClr val="FFFF00"/>
                </a:solidFill>
              </a:rPr>
              <a:t> Beatrix</a:t>
            </a:r>
            <a:endParaRPr lang="hu-HU" spc="5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Dr. </a:t>
            </a:r>
            <a:r>
              <a:rPr lang="hu-HU" i="1" spc="50" dirty="0" err="1">
                <a:solidFill>
                  <a:srgbClr val="FFFF00"/>
                </a:solidFill>
              </a:rPr>
              <a:t>Imecs</a:t>
            </a:r>
            <a:r>
              <a:rPr lang="hu-HU" i="1" spc="50" dirty="0">
                <a:solidFill>
                  <a:srgbClr val="FFFF00"/>
                </a:solidFill>
              </a:rPr>
              <a:t> Mária</a:t>
            </a:r>
            <a:endParaRPr lang="hu-HU" spc="5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Dr. Kőrösi Mária</a:t>
            </a:r>
            <a:endParaRPr lang="hu-HU" spc="5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Major Ákos</a:t>
            </a:r>
            <a:endParaRPr lang="hu-HU" spc="5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Marosné Kuna Zsuzsa</a:t>
            </a:r>
            <a:endParaRPr lang="hu-HU" spc="5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Némethy Krisztina</a:t>
            </a:r>
            <a:endParaRPr lang="hu-HU" spc="5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Dr. Neubauer Éva</a:t>
            </a:r>
            <a:endParaRPr lang="hu-HU" spc="5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Dr. Ozsváth </a:t>
            </a:r>
            <a:r>
              <a:rPr lang="hu-HU" i="1" spc="50" dirty="0" smtClean="0">
                <a:solidFill>
                  <a:srgbClr val="FFFF00"/>
                </a:solidFill>
              </a:rPr>
              <a:t>Judit</a:t>
            </a:r>
            <a:endParaRPr lang="hu-HU" spc="5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Prof. Dr. Rajnai Zoltán</a:t>
            </a:r>
            <a:endParaRPr lang="hu-HU" spc="5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Dr. Tanka László</a:t>
            </a:r>
            <a:endParaRPr lang="hu-HU" spc="5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Dr. </a:t>
            </a:r>
            <a:r>
              <a:rPr lang="hu-HU" i="1" spc="50" dirty="0" err="1">
                <a:solidFill>
                  <a:srgbClr val="FFFF00"/>
                </a:solidFill>
              </a:rPr>
              <a:t>Váralljai-Csocsán</a:t>
            </a:r>
            <a:r>
              <a:rPr lang="hu-HU" i="1" spc="50" dirty="0">
                <a:solidFill>
                  <a:srgbClr val="FFFF00"/>
                </a:solidFill>
              </a:rPr>
              <a:t> </a:t>
            </a:r>
            <a:r>
              <a:rPr lang="hu-HU" i="1" spc="50" dirty="0" smtClean="0">
                <a:solidFill>
                  <a:srgbClr val="FFFF00"/>
                </a:solidFill>
              </a:rPr>
              <a:t/>
            </a:r>
            <a:br>
              <a:rPr lang="hu-HU" i="1" spc="50" dirty="0" smtClean="0">
                <a:solidFill>
                  <a:srgbClr val="FFFF00"/>
                </a:solidFill>
              </a:rPr>
            </a:br>
            <a:r>
              <a:rPr lang="hu-HU" i="1" spc="50" dirty="0" smtClean="0">
                <a:solidFill>
                  <a:srgbClr val="FFFF00"/>
                </a:solidFill>
              </a:rPr>
              <a:t>	Jenő</a:t>
            </a:r>
            <a:endParaRPr lang="hu-HU" spc="5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spc="50" dirty="0">
                <a:solidFill>
                  <a:srgbClr val="FFFF00"/>
                </a:solidFill>
              </a:rPr>
              <a:t>Dr. Varga János</a:t>
            </a:r>
            <a:endParaRPr lang="hu-HU" spc="5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682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gallery dir="l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2.59259E-6 L 0.24011 -0.0472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97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6206"/>
            <a:ext cx="8229600" cy="758498"/>
          </a:xfrm>
        </p:spPr>
        <p:txBody>
          <a:bodyPr>
            <a:normAutofit fontScale="90000"/>
          </a:bodyPr>
          <a:lstStyle/>
          <a:p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BBK. 2015. 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ELISMERÉSEK</a:t>
            </a:r>
            <a:endParaRPr lang="hu-HU" dirty="0"/>
          </a:p>
        </p:txBody>
      </p:sp>
      <p:pic>
        <p:nvPicPr>
          <p:cNvPr id="12290" name="Picture 2" descr="M:\__Tibor\____7BBK2016\7BBK sorozat Története pptx 2016\Ábra gyüjtemény\SzBMRTT Kitüntetés Adományozó lap 1-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518" y="1117082"/>
            <a:ext cx="3936280" cy="267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M:\__Tibor\____7BBK2016\7BBK sorozat Története pptx 2016\Ábra gyüjtemény\SzBMRTT Kitüntetés Adományozó lap 2-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600" y="3933056"/>
            <a:ext cx="3967221" cy="272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M:\__Tibor\____7BBK2016\7BBK sorozat Története pptx 2016\Ábra gyüjtemény\WSUF Elismerő oklevél BBK-TT 30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1124744"/>
            <a:ext cx="3936188" cy="553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946993"/>
      </p:ext>
    </p:extLst>
  </p:cSld>
  <p:clrMapOvr>
    <a:masterClrMapping/>
  </p:clrMapOvr>
  <p:transition spd="slow" advClick="0" advTm="4000">
    <p:blinds dir="vert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3114"/>
            <a:ext cx="9108504" cy="823597"/>
          </a:xfrm>
        </p:spPr>
        <p:txBody>
          <a:bodyPr>
            <a:normAutofit/>
          </a:bodyPr>
          <a:lstStyle/>
          <a:p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7. </a:t>
            </a:r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BBK. </a:t>
            </a:r>
            <a:r>
              <a:rPr lang="hu-HU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2016. </a:t>
            </a:r>
            <a:r>
              <a:rPr lang="hu-HU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BUDAPEST</a:t>
            </a:r>
            <a:endParaRPr lang="hu-HU" dirty="0"/>
          </a:p>
        </p:txBody>
      </p:sp>
      <p:pic>
        <p:nvPicPr>
          <p:cNvPr id="4" name="Kép 28" descr="obudi_cimer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813311"/>
            <a:ext cx="10801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021" y="4959532"/>
            <a:ext cx="2164415" cy="18283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http://www.bathory.ro/img/logo2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87060" y="4950977"/>
            <a:ext cx="1944437" cy="17471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Csoportba foglalás 7"/>
          <p:cNvGrpSpPr/>
          <p:nvPr/>
        </p:nvGrpSpPr>
        <p:grpSpPr>
          <a:xfrm>
            <a:off x="1566948" y="961661"/>
            <a:ext cx="5784040" cy="5784040"/>
            <a:chOff x="1547664" y="813312"/>
            <a:chExt cx="5784040" cy="5784040"/>
          </a:xfrm>
        </p:grpSpPr>
        <p:pic>
          <p:nvPicPr>
            <p:cNvPr id="6" name="Kép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7664" y="813312"/>
              <a:ext cx="5784040" cy="578404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7" name="Szövegdoboz 6"/>
            <p:cNvSpPr txBox="1"/>
            <p:nvPr/>
          </p:nvSpPr>
          <p:spPr>
            <a:xfrm>
              <a:off x="2190475" y="3501008"/>
              <a:ext cx="4210383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3600" b="1" spc="300" dirty="0" smtClean="0">
                  <a:solidFill>
                    <a:srgbClr val="F7B309"/>
                  </a:solidFill>
                  <a:latin typeface="Bauhaus 93" panose="04030905020B02020C02" pitchFamily="82" charset="0"/>
                </a:rPr>
                <a:t>7.BBK.2016</a:t>
              </a:r>
            </a:p>
            <a:p>
              <a:pPr algn="ctr"/>
              <a:r>
                <a:rPr lang="hu-HU" sz="3600" b="1" spc="300" dirty="0" smtClean="0">
                  <a:solidFill>
                    <a:srgbClr val="F7B309"/>
                  </a:solidFill>
                  <a:latin typeface="Bauhaus 93" panose="04030905020B02020C02" pitchFamily="82" charset="0"/>
                </a:rPr>
                <a:t>Május  19-20.</a:t>
              </a:r>
            </a:p>
            <a:p>
              <a:pPr algn="ctr"/>
              <a:r>
                <a:rPr lang="hu-HU" sz="3600" b="1" spc="300" dirty="0" smtClean="0">
                  <a:solidFill>
                    <a:srgbClr val="F7B309"/>
                  </a:solidFill>
                  <a:latin typeface="Bauhaus 93" panose="04030905020B02020C02" pitchFamily="82" charset="0"/>
                </a:rPr>
                <a:t>Óbudai Egyetem</a:t>
              </a:r>
            </a:p>
            <a:p>
              <a:pPr algn="ctr"/>
              <a:r>
                <a:rPr lang="hu-HU" sz="3600" b="1" spc="300" dirty="0" smtClean="0">
                  <a:solidFill>
                    <a:srgbClr val="F7B309"/>
                  </a:solidFill>
                  <a:latin typeface="Bauhaus 93" panose="04030905020B02020C02" pitchFamily="82" charset="0"/>
                </a:rPr>
                <a:t>Budapest </a:t>
              </a:r>
              <a:br>
                <a:rPr lang="hu-HU" sz="3600" b="1" spc="300" dirty="0" smtClean="0">
                  <a:solidFill>
                    <a:srgbClr val="F7B309"/>
                  </a:solidFill>
                  <a:latin typeface="Bauhaus 93" panose="04030905020B02020C02" pitchFamily="82" charset="0"/>
                </a:rPr>
              </a:br>
              <a:r>
                <a:rPr lang="hu-HU" sz="3600" b="1" spc="300" dirty="0" smtClean="0">
                  <a:solidFill>
                    <a:srgbClr val="F7B309"/>
                  </a:solidFill>
                  <a:latin typeface="Bauhaus 93" panose="04030905020B02020C02" pitchFamily="82" charset="0"/>
                </a:rPr>
                <a:t>8.ker.</a:t>
              </a:r>
              <a:endParaRPr lang="hu-HU" sz="3600" b="1" spc="300" dirty="0">
                <a:solidFill>
                  <a:srgbClr val="F7B309"/>
                </a:solidFill>
                <a:latin typeface="Bauhaus 93" panose="04030905020B02020C02" pitchFamily="82" charset="0"/>
              </a:endParaRPr>
            </a:p>
          </p:txBody>
        </p:sp>
      </p:grpSp>
      <p:pic>
        <p:nvPicPr>
          <p:cNvPr id="5" name="Kép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9260" y="813311"/>
            <a:ext cx="2492668" cy="97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0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000">
        <p14:ripple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églalap 51"/>
          <p:cNvSpPr/>
          <p:nvPr/>
        </p:nvSpPr>
        <p:spPr>
          <a:xfrm>
            <a:off x="-18574" y="-4002"/>
            <a:ext cx="9144000" cy="6858000"/>
          </a:xfrm>
          <a:prstGeom prst="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Téglalap 1"/>
          <p:cNvSpPr/>
          <p:nvPr/>
        </p:nvSpPr>
        <p:spPr>
          <a:xfrm>
            <a:off x="-18574" y="-4002"/>
            <a:ext cx="9144000" cy="6858000"/>
          </a:xfrm>
          <a:prstGeom prst="rect">
            <a:avLst/>
          </a:prstGeom>
          <a:gradFill flip="none" rotWithShape="1">
            <a:gsLst>
              <a:gs pos="50000">
                <a:schemeClr val="bg1"/>
              </a:gs>
              <a:gs pos="0">
                <a:srgbClr val="B8CAEB"/>
              </a:gs>
              <a:gs pos="0">
                <a:srgbClr val="AEC3E9"/>
              </a:gs>
              <a:gs pos="0">
                <a:srgbClr val="FF3300"/>
              </a:gs>
              <a:gs pos="100000">
                <a:srgbClr val="006600"/>
              </a:gs>
              <a:gs pos="100000">
                <a:srgbClr val="008000"/>
              </a:gs>
            </a:gsLst>
            <a:lin ang="54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izenkét ágú csillag 3"/>
          <p:cNvSpPr/>
          <p:nvPr/>
        </p:nvSpPr>
        <p:spPr>
          <a:xfrm>
            <a:off x="1898060" y="795314"/>
            <a:ext cx="5287454" cy="5299182"/>
          </a:xfrm>
          <a:prstGeom prst="star12">
            <a:avLst/>
          </a:prstGeom>
          <a:solidFill>
            <a:schemeClr val="tx1"/>
          </a:solidFill>
          <a:ln w="762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15" name="Csoportba foglalás 14"/>
          <p:cNvGrpSpPr/>
          <p:nvPr/>
        </p:nvGrpSpPr>
        <p:grpSpPr>
          <a:xfrm>
            <a:off x="2477094" y="1389718"/>
            <a:ext cx="4102071" cy="4063190"/>
            <a:chOff x="2477094" y="1389718"/>
            <a:chExt cx="4102071" cy="406319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477094" y="1389718"/>
              <a:ext cx="4102071" cy="406319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" name="Szövegdoboz 8"/>
            <p:cNvSpPr txBox="1"/>
            <p:nvPr/>
          </p:nvSpPr>
          <p:spPr>
            <a:xfrm>
              <a:off x="2876803" y="1899891"/>
              <a:ext cx="3315711" cy="28623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3600" b="1" dirty="0" smtClean="0">
                  <a:solidFill>
                    <a:srgbClr val="006600"/>
                  </a:solidFill>
                  <a:latin typeface="Arial Black" panose="020B0A040201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KÁRPÁT-MEDENCEI</a:t>
              </a:r>
            </a:p>
            <a:p>
              <a:pPr algn="ctr"/>
              <a:r>
                <a:rPr lang="hu-HU" sz="3600" b="1" dirty="0" smtClean="0">
                  <a:solidFill>
                    <a:srgbClr val="006600"/>
                  </a:solidFill>
                  <a:latin typeface="Arial Black" panose="020B0A040201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VERSENY-KÉPESSÉG</a:t>
              </a:r>
            </a:p>
            <a:p>
              <a:pPr algn="ctr"/>
              <a:r>
                <a:rPr lang="hu-HU" sz="3600" b="1" dirty="0" smtClean="0">
                  <a:solidFill>
                    <a:srgbClr val="006600"/>
                  </a:solidFill>
                  <a:latin typeface="Arial Black" panose="020B0A040201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7.BBK.2016.</a:t>
              </a:r>
              <a:endParaRPr lang="hu-HU" sz="3600" b="1" dirty="0">
                <a:solidFill>
                  <a:srgbClr val="006600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3" name="Csoportba foglalás 12"/>
          <p:cNvGrpSpPr/>
          <p:nvPr/>
        </p:nvGrpSpPr>
        <p:grpSpPr>
          <a:xfrm>
            <a:off x="1187624" y="185334"/>
            <a:ext cx="6669900" cy="6600426"/>
            <a:chOff x="1187624" y="185334"/>
            <a:chExt cx="6669900" cy="6600426"/>
          </a:xfrm>
        </p:grpSpPr>
        <p:grpSp>
          <p:nvGrpSpPr>
            <p:cNvPr id="14" name="Csoportba foglalás 13"/>
            <p:cNvGrpSpPr/>
            <p:nvPr/>
          </p:nvGrpSpPr>
          <p:grpSpPr>
            <a:xfrm rot="5400000">
              <a:off x="6835478" y="2919598"/>
              <a:ext cx="1013479" cy="1030612"/>
              <a:chOff x="3630529" y="706200"/>
              <a:chExt cx="1013479" cy="1030612"/>
            </a:xfrm>
          </p:grpSpPr>
          <p:sp>
            <p:nvSpPr>
              <p:cNvPr id="7" name="Ellipszis feliratnak 6"/>
              <p:cNvSpPr/>
              <p:nvPr/>
            </p:nvSpPr>
            <p:spPr>
              <a:xfrm>
                <a:off x="3635896" y="706200"/>
                <a:ext cx="1008112" cy="1030612"/>
              </a:xfrm>
              <a:prstGeom prst="wedgeEllipseCallout">
                <a:avLst>
                  <a:gd name="adj1" fmla="val 3681"/>
                  <a:gd name="adj2" fmla="val 107522"/>
                </a:avLst>
              </a:prstGeom>
              <a:solidFill>
                <a:srgbClr val="99FF66">
                  <a:alpha val="8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0" name="Szövegdoboz 9"/>
              <p:cNvSpPr txBox="1"/>
              <p:nvPr/>
            </p:nvSpPr>
            <p:spPr>
              <a:xfrm>
                <a:off x="3630529" y="1028778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1400" b="1" dirty="0" smtClean="0"/>
                  <a:t>OKTATÁS</a:t>
                </a:r>
                <a:endParaRPr lang="hu-HU" sz="1400" b="1" dirty="0"/>
              </a:p>
            </p:txBody>
          </p:sp>
        </p:grpSp>
        <p:grpSp>
          <p:nvGrpSpPr>
            <p:cNvPr id="25" name="Csoportba foglalás 24"/>
            <p:cNvGrpSpPr/>
            <p:nvPr/>
          </p:nvGrpSpPr>
          <p:grpSpPr>
            <a:xfrm rot="14302056">
              <a:off x="1565513" y="4315779"/>
              <a:ext cx="1008112" cy="1030612"/>
              <a:chOff x="3635896" y="706200"/>
              <a:chExt cx="1008112" cy="1030612"/>
            </a:xfrm>
          </p:grpSpPr>
          <p:sp>
            <p:nvSpPr>
              <p:cNvPr id="26" name="Ellipszis feliratnak 25"/>
              <p:cNvSpPr/>
              <p:nvPr/>
            </p:nvSpPr>
            <p:spPr>
              <a:xfrm>
                <a:off x="3635896" y="706200"/>
                <a:ext cx="1008112" cy="1030612"/>
              </a:xfrm>
              <a:prstGeom prst="wedgeEllipseCallout">
                <a:avLst>
                  <a:gd name="adj1" fmla="val 3056"/>
                  <a:gd name="adj2" fmla="val 114416"/>
                </a:avLst>
              </a:prstGeom>
              <a:solidFill>
                <a:srgbClr val="99FF66">
                  <a:alpha val="8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27" name="Szövegdoboz 26"/>
              <p:cNvSpPr txBox="1"/>
              <p:nvPr/>
            </p:nvSpPr>
            <p:spPr>
              <a:xfrm>
                <a:off x="3635896" y="854175"/>
                <a:ext cx="10081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1400" b="1" dirty="0" smtClean="0"/>
                  <a:t>TERMÉ-SZETI FORRÁSOK</a:t>
                </a:r>
                <a:endParaRPr lang="hu-HU" sz="1400" b="1" dirty="0"/>
              </a:p>
            </p:txBody>
          </p:sp>
        </p:grpSp>
        <p:grpSp>
          <p:nvGrpSpPr>
            <p:cNvPr id="28" name="Csoportba foglalás 27"/>
            <p:cNvGrpSpPr/>
            <p:nvPr/>
          </p:nvGrpSpPr>
          <p:grpSpPr>
            <a:xfrm>
              <a:off x="4037731" y="185334"/>
              <a:ext cx="1033979" cy="1030612"/>
              <a:chOff x="3635896" y="706200"/>
              <a:chExt cx="1033979" cy="1030612"/>
            </a:xfrm>
          </p:grpSpPr>
          <p:sp>
            <p:nvSpPr>
              <p:cNvPr id="29" name="Ellipszis feliratnak 28"/>
              <p:cNvSpPr/>
              <p:nvPr/>
            </p:nvSpPr>
            <p:spPr>
              <a:xfrm>
                <a:off x="3635896" y="706200"/>
                <a:ext cx="1008112" cy="1030612"/>
              </a:xfrm>
              <a:prstGeom prst="wedgeEllipseCallout">
                <a:avLst>
                  <a:gd name="adj1" fmla="val 3004"/>
                  <a:gd name="adj2" fmla="val 100901"/>
                </a:avLst>
              </a:prstGeom>
              <a:solidFill>
                <a:srgbClr val="99FF66">
                  <a:alpha val="8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0" name="Szövegdoboz 29"/>
              <p:cNvSpPr txBox="1"/>
              <p:nvPr/>
            </p:nvSpPr>
            <p:spPr>
              <a:xfrm>
                <a:off x="3661763" y="1046855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1400" b="1" dirty="0" smtClean="0"/>
                  <a:t>GAZDASÁG</a:t>
                </a:r>
                <a:endParaRPr lang="hu-HU" sz="1400" b="1" dirty="0"/>
              </a:p>
            </p:txBody>
          </p:sp>
        </p:grpSp>
        <p:grpSp>
          <p:nvGrpSpPr>
            <p:cNvPr id="34" name="Csoportba foglalás 33"/>
            <p:cNvGrpSpPr/>
            <p:nvPr/>
          </p:nvGrpSpPr>
          <p:grpSpPr>
            <a:xfrm rot="16200000">
              <a:off x="1198874" y="2869046"/>
              <a:ext cx="1008112" cy="1030612"/>
              <a:chOff x="3635896" y="706200"/>
              <a:chExt cx="1008112" cy="1030612"/>
            </a:xfrm>
          </p:grpSpPr>
          <p:sp>
            <p:nvSpPr>
              <p:cNvPr id="35" name="Ellipszis feliratnak 34"/>
              <p:cNvSpPr/>
              <p:nvPr/>
            </p:nvSpPr>
            <p:spPr>
              <a:xfrm>
                <a:off x="3635896" y="706200"/>
                <a:ext cx="1008112" cy="1030612"/>
              </a:xfrm>
              <a:prstGeom prst="wedgeEllipseCallout">
                <a:avLst>
                  <a:gd name="adj1" fmla="val 3681"/>
                  <a:gd name="adj2" fmla="val 114744"/>
                </a:avLst>
              </a:prstGeom>
              <a:solidFill>
                <a:srgbClr val="99FF66">
                  <a:alpha val="8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6" name="Szövegdoboz 35"/>
              <p:cNvSpPr txBox="1"/>
              <p:nvPr/>
            </p:nvSpPr>
            <p:spPr>
              <a:xfrm>
                <a:off x="3635896" y="852174"/>
                <a:ext cx="10081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1400" b="1" dirty="0" smtClean="0"/>
                  <a:t>EGÉSZSÉG,</a:t>
                </a:r>
                <a:br>
                  <a:rPr lang="hu-HU" sz="1400" b="1" dirty="0" smtClean="0"/>
                </a:br>
                <a:r>
                  <a:rPr lang="hu-HU" sz="1400" b="1" dirty="0" smtClean="0"/>
                  <a:t>DEMO-GRÁFIA</a:t>
                </a:r>
                <a:endParaRPr lang="hu-HU" sz="1400" b="1" dirty="0"/>
              </a:p>
            </p:txBody>
          </p:sp>
        </p:grpSp>
        <p:grpSp>
          <p:nvGrpSpPr>
            <p:cNvPr id="37" name="Csoportba foglalás 36"/>
            <p:cNvGrpSpPr/>
            <p:nvPr/>
          </p:nvGrpSpPr>
          <p:grpSpPr>
            <a:xfrm rot="1529165">
              <a:off x="5398371" y="541154"/>
              <a:ext cx="1008112" cy="1030612"/>
              <a:chOff x="3635896" y="706200"/>
              <a:chExt cx="1008112" cy="1030612"/>
            </a:xfrm>
          </p:grpSpPr>
          <p:sp>
            <p:nvSpPr>
              <p:cNvPr id="38" name="Ellipszis feliratnak 37"/>
              <p:cNvSpPr/>
              <p:nvPr/>
            </p:nvSpPr>
            <p:spPr>
              <a:xfrm>
                <a:off x="3635896" y="706200"/>
                <a:ext cx="1008112" cy="1030612"/>
              </a:xfrm>
              <a:prstGeom prst="wedgeEllipseCallout">
                <a:avLst>
                  <a:gd name="adj1" fmla="val -2013"/>
                  <a:gd name="adj2" fmla="val 103694"/>
                </a:avLst>
              </a:prstGeom>
              <a:solidFill>
                <a:srgbClr val="99FF66">
                  <a:alpha val="8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9" name="Szövegdoboz 38"/>
              <p:cNvSpPr txBox="1"/>
              <p:nvPr/>
            </p:nvSpPr>
            <p:spPr>
              <a:xfrm>
                <a:off x="3635896" y="810525"/>
                <a:ext cx="10081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1400" b="1" smtClean="0"/>
                  <a:t>VÁLLAL-KOZÁS </a:t>
                </a:r>
                <a:r>
                  <a:rPr lang="hu-HU" sz="1400" b="1" dirty="0" smtClean="0"/>
                  <a:t>FEJLESZTÉS</a:t>
                </a:r>
                <a:endParaRPr lang="hu-HU" sz="1400" b="1" dirty="0"/>
              </a:p>
            </p:txBody>
          </p:sp>
        </p:grpSp>
        <p:grpSp>
          <p:nvGrpSpPr>
            <p:cNvPr id="40" name="Csoportba foglalás 39"/>
            <p:cNvGrpSpPr/>
            <p:nvPr/>
          </p:nvGrpSpPr>
          <p:grpSpPr>
            <a:xfrm rot="19474648">
              <a:off x="2640277" y="531058"/>
              <a:ext cx="1042950" cy="1030612"/>
              <a:chOff x="3635896" y="706200"/>
              <a:chExt cx="1042950" cy="1030612"/>
            </a:xfrm>
          </p:grpSpPr>
          <p:sp>
            <p:nvSpPr>
              <p:cNvPr id="41" name="Ellipszis feliratnak 40"/>
              <p:cNvSpPr/>
              <p:nvPr/>
            </p:nvSpPr>
            <p:spPr>
              <a:xfrm>
                <a:off x="3635896" y="706200"/>
                <a:ext cx="1008112" cy="1030612"/>
              </a:xfrm>
              <a:prstGeom prst="wedgeEllipseCallout">
                <a:avLst>
                  <a:gd name="adj1" fmla="val -3759"/>
                  <a:gd name="adj2" fmla="val 104495"/>
                </a:avLst>
              </a:prstGeom>
              <a:solidFill>
                <a:srgbClr val="99FF66">
                  <a:alpha val="8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2" name="Szövegdoboz 41"/>
              <p:cNvSpPr txBox="1"/>
              <p:nvPr/>
            </p:nvSpPr>
            <p:spPr>
              <a:xfrm>
                <a:off x="3670734" y="864545"/>
                <a:ext cx="10081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1400" b="1" dirty="0" smtClean="0"/>
                  <a:t>NEMZETI ÖSSZE-TARTOZÁS</a:t>
                </a:r>
                <a:endParaRPr lang="hu-HU" sz="1400" b="1" dirty="0"/>
              </a:p>
            </p:txBody>
          </p:sp>
        </p:grpSp>
        <p:grpSp>
          <p:nvGrpSpPr>
            <p:cNvPr id="43" name="Csoportba foglalás 42"/>
            <p:cNvGrpSpPr/>
            <p:nvPr/>
          </p:nvGrpSpPr>
          <p:grpSpPr>
            <a:xfrm rot="7641142">
              <a:off x="6440483" y="4344960"/>
              <a:ext cx="1008112" cy="1030612"/>
              <a:chOff x="3650531" y="727392"/>
              <a:chExt cx="1008112" cy="1030612"/>
            </a:xfrm>
            <a:solidFill>
              <a:srgbClr val="99FF99">
                <a:alpha val="80000"/>
              </a:srgbClr>
            </a:solidFill>
          </p:grpSpPr>
          <p:sp>
            <p:nvSpPr>
              <p:cNvPr id="44" name="Ellipszis feliratnak 43"/>
              <p:cNvSpPr/>
              <p:nvPr/>
            </p:nvSpPr>
            <p:spPr>
              <a:xfrm>
                <a:off x="3650531" y="727392"/>
                <a:ext cx="1008112" cy="1030612"/>
              </a:xfrm>
              <a:prstGeom prst="wedgeEllipseCallout">
                <a:avLst>
                  <a:gd name="adj1" fmla="val 3681"/>
                  <a:gd name="adj2" fmla="val 107522"/>
                </a:avLst>
              </a:prstGeom>
              <a:solidFill>
                <a:srgbClr val="99FF66">
                  <a:alpha val="8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5" name="Szövegdoboz 44"/>
              <p:cNvSpPr txBox="1"/>
              <p:nvPr/>
            </p:nvSpPr>
            <p:spPr>
              <a:xfrm>
                <a:off x="3650531" y="863133"/>
                <a:ext cx="10081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1400" b="1" dirty="0" smtClean="0"/>
                  <a:t>TUDOMÁ-NYOK,</a:t>
                </a:r>
                <a:br>
                  <a:rPr lang="hu-HU" sz="1400" b="1" dirty="0" smtClean="0"/>
                </a:br>
                <a:r>
                  <a:rPr lang="hu-HU" sz="1400" b="1" dirty="0" smtClean="0"/>
                  <a:t>K+F</a:t>
                </a:r>
                <a:endParaRPr lang="hu-HU" sz="1400" b="1" dirty="0"/>
              </a:p>
            </p:txBody>
          </p:sp>
        </p:grpSp>
        <p:grpSp>
          <p:nvGrpSpPr>
            <p:cNvPr id="46" name="Csoportba foglalás 45"/>
            <p:cNvGrpSpPr/>
            <p:nvPr/>
          </p:nvGrpSpPr>
          <p:grpSpPr>
            <a:xfrm rot="10968782">
              <a:off x="4017117" y="5755148"/>
              <a:ext cx="1022747" cy="1030612"/>
              <a:chOff x="3635896" y="706200"/>
              <a:chExt cx="1022747" cy="1030612"/>
            </a:xfrm>
          </p:grpSpPr>
          <p:sp>
            <p:nvSpPr>
              <p:cNvPr id="47" name="Ellipszis feliratnak 46"/>
              <p:cNvSpPr/>
              <p:nvPr/>
            </p:nvSpPr>
            <p:spPr>
              <a:xfrm>
                <a:off x="3635896" y="706200"/>
                <a:ext cx="1008112" cy="1030612"/>
              </a:xfrm>
              <a:prstGeom prst="wedgeEllipseCallout">
                <a:avLst>
                  <a:gd name="adj1" fmla="val 4120"/>
                  <a:gd name="adj2" fmla="val 116273"/>
                </a:avLst>
              </a:prstGeom>
              <a:solidFill>
                <a:srgbClr val="99FF66">
                  <a:alpha val="8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8" name="Szövegdoboz 47"/>
              <p:cNvSpPr txBox="1"/>
              <p:nvPr/>
            </p:nvSpPr>
            <p:spPr>
              <a:xfrm>
                <a:off x="3650531" y="970855"/>
                <a:ext cx="100811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1400" b="1" dirty="0" smtClean="0"/>
                  <a:t>TÁRSADA-LOM</a:t>
                </a:r>
                <a:endParaRPr lang="hu-HU" sz="1400" b="1" dirty="0"/>
              </a:p>
            </p:txBody>
          </p:sp>
        </p:grpSp>
        <p:grpSp>
          <p:nvGrpSpPr>
            <p:cNvPr id="49" name="Csoportba foglalás 48"/>
            <p:cNvGrpSpPr/>
            <p:nvPr/>
          </p:nvGrpSpPr>
          <p:grpSpPr>
            <a:xfrm rot="12681658">
              <a:off x="2532833" y="5329967"/>
              <a:ext cx="1022747" cy="1030612"/>
              <a:chOff x="3635896" y="706200"/>
              <a:chExt cx="1022747" cy="1030612"/>
            </a:xfrm>
          </p:grpSpPr>
          <p:sp>
            <p:nvSpPr>
              <p:cNvPr id="50" name="Ellipszis feliratnak 49"/>
              <p:cNvSpPr/>
              <p:nvPr/>
            </p:nvSpPr>
            <p:spPr>
              <a:xfrm>
                <a:off x="3635896" y="706200"/>
                <a:ext cx="1008112" cy="1030612"/>
              </a:xfrm>
              <a:prstGeom prst="wedgeEllipseCallout">
                <a:avLst>
                  <a:gd name="adj1" fmla="val 3525"/>
                  <a:gd name="adj2" fmla="val 116325"/>
                </a:avLst>
              </a:prstGeom>
              <a:solidFill>
                <a:srgbClr val="99FF66">
                  <a:alpha val="8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1" name="Szövegdoboz 50"/>
              <p:cNvSpPr txBox="1"/>
              <p:nvPr/>
            </p:nvSpPr>
            <p:spPr>
              <a:xfrm>
                <a:off x="3650531" y="970855"/>
                <a:ext cx="100811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1400" b="1" dirty="0" smtClean="0"/>
                  <a:t>KÖZBIZ-TONSÁG</a:t>
                </a:r>
                <a:endParaRPr lang="hu-HU" sz="1400" b="1" dirty="0"/>
              </a:p>
            </p:txBody>
          </p:sp>
        </p:grpSp>
        <p:grpSp>
          <p:nvGrpSpPr>
            <p:cNvPr id="61" name="Csoportba foglalás 60"/>
            <p:cNvGrpSpPr/>
            <p:nvPr/>
          </p:nvGrpSpPr>
          <p:grpSpPr>
            <a:xfrm rot="3074335">
              <a:off x="6406483" y="1439757"/>
              <a:ext cx="1033979" cy="1030612"/>
              <a:chOff x="3635896" y="706200"/>
              <a:chExt cx="1033979" cy="1030612"/>
            </a:xfrm>
          </p:grpSpPr>
          <p:sp>
            <p:nvSpPr>
              <p:cNvPr id="62" name="Ellipszis feliratnak 61"/>
              <p:cNvSpPr/>
              <p:nvPr/>
            </p:nvSpPr>
            <p:spPr>
              <a:xfrm>
                <a:off x="3635896" y="706200"/>
                <a:ext cx="1008112" cy="1030612"/>
              </a:xfrm>
              <a:prstGeom prst="wedgeEllipseCallout">
                <a:avLst>
                  <a:gd name="adj1" fmla="val 3681"/>
                  <a:gd name="adj2" fmla="val 107522"/>
                </a:avLst>
              </a:prstGeom>
              <a:solidFill>
                <a:srgbClr val="99FF66">
                  <a:alpha val="8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63" name="Szövegdoboz 62"/>
              <p:cNvSpPr txBox="1"/>
              <p:nvPr/>
            </p:nvSpPr>
            <p:spPr>
              <a:xfrm>
                <a:off x="3661763" y="852174"/>
                <a:ext cx="10081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1400" b="1" dirty="0" smtClean="0"/>
                  <a:t>ÜZLETI HÁLÓZA-TOK</a:t>
                </a:r>
                <a:endParaRPr lang="hu-HU" sz="1400" b="1" dirty="0"/>
              </a:p>
            </p:txBody>
          </p:sp>
        </p:grpSp>
        <p:grpSp>
          <p:nvGrpSpPr>
            <p:cNvPr id="64" name="Csoportba foglalás 63"/>
            <p:cNvGrpSpPr/>
            <p:nvPr/>
          </p:nvGrpSpPr>
          <p:grpSpPr>
            <a:xfrm rot="9455137">
              <a:off x="5342503" y="5446819"/>
              <a:ext cx="1028342" cy="1030612"/>
              <a:chOff x="3615666" y="706200"/>
              <a:chExt cx="1028342" cy="1030612"/>
            </a:xfrm>
          </p:grpSpPr>
          <p:sp>
            <p:nvSpPr>
              <p:cNvPr id="65" name="Ellipszis feliratnak 64"/>
              <p:cNvSpPr/>
              <p:nvPr/>
            </p:nvSpPr>
            <p:spPr>
              <a:xfrm>
                <a:off x="3635896" y="706200"/>
                <a:ext cx="1008112" cy="1030612"/>
              </a:xfrm>
              <a:prstGeom prst="wedgeEllipseCallout">
                <a:avLst>
                  <a:gd name="adj1" fmla="val 3466"/>
                  <a:gd name="adj2" fmla="val 114615"/>
                </a:avLst>
              </a:prstGeom>
              <a:solidFill>
                <a:srgbClr val="99FF66">
                  <a:alpha val="8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66" name="Szövegdoboz 65"/>
              <p:cNvSpPr txBox="1"/>
              <p:nvPr/>
            </p:nvSpPr>
            <p:spPr>
              <a:xfrm>
                <a:off x="3615666" y="943834"/>
                <a:ext cx="100811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1400" b="1" smtClean="0"/>
                  <a:t>INNOVÁ-CIÓ</a:t>
                </a:r>
                <a:endParaRPr lang="hu-HU" sz="1400" b="1" dirty="0"/>
              </a:p>
            </p:txBody>
          </p:sp>
        </p:grpSp>
        <p:grpSp>
          <p:nvGrpSpPr>
            <p:cNvPr id="67" name="Csoportba foglalás 66"/>
            <p:cNvGrpSpPr/>
            <p:nvPr/>
          </p:nvGrpSpPr>
          <p:grpSpPr>
            <a:xfrm rot="18177849">
              <a:off x="1568195" y="1559085"/>
              <a:ext cx="1010952" cy="1030612"/>
              <a:chOff x="3635895" y="706200"/>
              <a:chExt cx="1010952" cy="1030612"/>
            </a:xfrm>
          </p:grpSpPr>
          <p:sp>
            <p:nvSpPr>
              <p:cNvPr id="68" name="Ellipszis feliratnak 67"/>
              <p:cNvSpPr/>
              <p:nvPr/>
            </p:nvSpPr>
            <p:spPr>
              <a:xfrm>
                <a:off x="3635895" y="706200"/>
                <a:ext cx="1008112" cy="1030612"/>
              </a:xfrm>
              <a:prstGeom prst="wedgeEllipseCallout">
                <a:avLst>
                  <a:gd name="adj1" fmla="val 2748"/>
                  <a:gd name="adj2" fmla="val 111803"/>
                </a:avLst>
              </a:prstGeom>
              <a:solidFill>
                <a:srgbClr val="99FF66">
                  <a:alpha val="8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69" name="Szövegdoboz 68"/>
              <p:cNvSpPr txBox="1"/>
              <p:nvPr/>
            </p:nvSpPr>
            <p:spPr>
              <a:xfrm>
                <a:off x="3638735" y="742613"/>
                <a:ext cx="100811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1400" b="1" dirty="0" smtClean="0"/>
                  <a:t>GLOBALI-ZÁCIÓ,</a:t>
                </a:r>
                <a:br>
                  <a:rPr lang="hu-HU" sz="1400" b="1" dirty="0" smtClean="0"/>
                </a:br>
                <a:r>
                  <a:rPr lang="hu-HU" sz="1400" b="1" dirty="0" smtClean="0"/>
                  <a:t>LOCALI-ZÁCIÓ</a:t>
                </a:r>
                <a:endParaRPr lang="hu-HU" sz="14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9561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7000">
        <p14:ripple/>
      </p:transition>
    </mc:Choice>
    <mc:Fallback xmlns="">
      <p:transition spd="slow" advTm="3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Rot by="-21600000">
                                      <p:cBhvr>
                                        <p:cTn id="16" dur="3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Rot by="-21600000">
                                      <p:cBhvr>
                                        <p:cTn id="18" dur="3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1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7491"/>
            <a:ext cx="9144000" cy="675205"/>
          </a:xfrm>
        </p:spPr>
        <p:txBody>
          <a:bodyPr>
            <a:noAutofit/>
          </a:bodyPr>
          <a:lstStyle/>
          <a:p>
            <a:r>
              <a:rPr lang="hu-HU" sz="3200" b="1" u="sng" dirty="0" smtClean="0">
                <a:solidFill>
                  <a:srgbClr val="66FF66"/>
                </a:solidFill>
              </a:rPr>
              <a:t>A 7. BÁTHORY-BRASSAI KONFERENCIA VÉDNÖKEI</a:t>
            </a:r>
            <a:endParaRPr lang="hu-HU" sz="3200" b="1" u="sng" dirty="0">
              <a:solidFill>
                <a:srgbClr val="66FF66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12068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hu-HU" b="1" u="sng" dirty="0" smtClean="0">
                <a:solidFill>
                  <a:srgbClr val="FFFF00"/>
                </a:solidFill>
              </a:rPr>
              <a:t>Prof</a:t>
            </a:r>
            <a:r>
              <a:rPr lang="hu-HU" b="1" u="sng" dirty="0">
                <a:solidFill>
                  <a:srgbClr val="FFFF00"/>
                </a:solidFill>
              </a:rPr>
              <a:t>. Dr. Kovács </a:t>
            </a:r>
            <a:r>
              <a:rPr lang="hu-HU" b="1" u="sng" dirty="0" smtClean="0">
                <a:solidFill>
                  <a:srgbClr val="FFFF00"/>
                </a:solidFill>
              </a:rPr>
              <a:t>Árpád </a:t>
            </a:r>
            <a:r>
              <a:rPr lang="hu-HU" b="1" dirty="0" smtClean="0">
                <a:solidFill>
                  <a:srgbClr val="FFFF00"/>
                </a:solidFill>
              </a:rPr>
              <a:t/>
            </a:r>
            <a:br>
              <a:rPr lang="hu-HU" b="1" dirty="0" smtClean="0">
                <a:solidFill>
                  <a:srgbClr val="FFFF00"/>
                </a:solidFill>
              </a:rPr>
            </a:br>
            <a:r>
              <a:rPr lang="hu-HU" sz="2800" b="1" dirty="0" smtClean="0">
                <a:solidFill>
                  <a:srgbClr val="FFFF00"/>
                </a:solidFill>
              </a:rPr>
              <a:t>a </a:t>
            </a:r>
            <a:r>
              <a:rPr lang="hu-HU" sz="2800" b="1" dirty="0">
                <a:solidFill>
                  <a:srgbClr val="FFFF00"/>
                </a:solidFill>
              </a:rPr>
              <a:t>Költségvetési Tanács elnöke és a Magyar Közgazdasági Társaság </a:t>
            </a:r>
            <a:r>
              <a:rPr lang="hu-HU" sz="2800" b="1" dirty="0" smtClean="0">
                <a:solidFill>
                  <a:srgbClr val="FFFF00"/>
                </a:solidFill>
              </a:rPr>
              <a:t>elnöke</a:t>
            </a:r>
            <a:br>
              <a:rPr lang="hu-HU" sz="2800" b="1" dirty="0" smtClean="0">
                <a:solidFill>
                  <a:srgbClr val="FFFF00"/>
                </a:solidFill>
              </a:rPr>
            </a:br>
            <a:endParaRPr lang="hu-HU" sz="2800" b="1" i="1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hu-HU" b="1" u="sng" dirty="0">
                <a:solidFill>
                  <a:srgbClr val="FFFF00"/>
                </a:solidFill>
              </a:rPr>
              <a:t>Szász </a:t>
            </a:r>
            <a:r>
              <a:rPr lang="hu-HU" b="1" u="sng" dirty="0" smtClean="0">
                <a:solidFill>
                  <a:srgbClr val="FFFF00"/>
                </a:solidFill>
              </a:rPr>
              <a:t>Jenő </a:t>
            </a:r>
            <a:r>
              <a:rPr lang="hu-HU" b="1" dirty="0" smtClean="0">
                <a:solidFill>
                  <a:srgbClr val="FFFF00"/>
                </a:solidFill>
              </a:rPr>
              <a:t/>
            </a:r>
            <a:br>
              <a:rPr lang="hu-HU" b="1" dirty="0" smtClean="0">
                <a:solidFill>
                  <a:srgbClr val="FFFF00"/>
                </a:solidFill>
              </a:rPr>
            </a:br>
            <a:r>
              <a:rPr lang="hu-HU" sz="2800" b="1" dirty="0" smtClean="0">
                <a:solidFill>
                  <a:srgbClr val="FFFF00"/>
                </a:solidFill>
              </a:rPr>
              <a:t>Nemzetstratégiai </a:t>
            </a:r>
            <a:r>
              <a:rPr lang="hu-HU" sz="2800" b="1" dirty="0">
                <a:solidFill>
                  <a:srgbClr val="FFFF00"/>
                </a:solidFill>
              </a:rPr>
              <a:t>Kutatóintézet </a:t>
            </a:r>
            <a:r>
              <a:rPr lang="hu-HU" sz="2800" b="1" dirty="0" smtClean="0">
                <a:solidFill>
                  <a:srgbClr val="FFFF00"/>
                </a:solidFill>
              </a:rPr>
              <a:t>elnöke</a:t>
            </a:r>
            <a:br>
              <a:rPr lang="hu-HU" sz="2800" b="1" dirty="0" smtClean="0">
                <a:solidFill>
                  <a:srgbClr val="FFFF00"/>
                </a:solidFill>
              </a:rPr>
            </a:br>
            <a:endParaRPr lang="hu-HU" sz="2800" b="1" i="1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hu-HU" b="1" u="sng" dirty="0">
                <a:solidFill>
                  <a:srgbClr val="FFFF00"/>
                </a:solidFill>
              </a:rPr>
              <a:t>Pánczél </a:t>
            </a:r>
            <a:r>
              <a:rPr lang="hu-HU" b="1" u="sng" dirty="0" smtClean="0">
                <a:solidFill>
                  <a:srgbClr val="FFFF00"/>
                </a:solidFill>
              </a:rPr>
              <a:t>Károly</a:t>
            </a:r>
            <a:r>
              <a:rPr lang="hu-HU" b="1" dirty="0" smtClean="0">
                <a:solidFill>
                  <a:srgbClr val="FFFF00"/>
                </a:solidFill>
              </a:rPr>
              <a:t/>
            </a:r>
            <a:br>
              <a:rPr lang="hu-HU" b="1" dirty="0" smtClean="0">
                <a:solidFill>
                  <a:srgbClr val="FFFF00"/>
                </a:solidFill>
              </a:rPr>
            </a:br>
            <a:r>
              <a:rPr lang="hu-HU" sz="2800" b="1" dirty="0" smtClean="0">
                <a:solidFill>
                  <a:srgbClr val="FFFF00"/>
                </a:solidFill>
              </a:rPr>
              <a:t>Országgyűlés </a:t>
            </a:r>
            <a:r>
              <a:rPr lang="hu-HU" sz="2800" b="1" dirty="0">
                <a:solidFill>
                  <a:srgbClr val="FFFF00"/>
                </a:solidFill>
              </a:rPr>
              <a:t>nemzeti összetartozás bizottság </a:t>
            </a:r>
            <a:r>
              <a:rPr lang="hu-HU" sz="2800" b="1" dirty="0" smtClean="0">
                <a:solidFill>
                  <a:srgbClr val="FFFF00"/>
                </a:solidFill>
              </a:rPr>
              <a:t>el</a:t>
            </a:r>
            <a:r>
              <a:rPr lang="hu-HU" b="1" dirty="0" smtClean="0">
                <a:solidFill>
                  <a:srgbClr val="FFFF00"/>
                </a:solidFill>
              </a:rPr>
              <a:t>nöke</a:t>
            </a:r>
            <a:br>
              <a:rPr lang="hu-HU" b="1" dirty="0" smtClean="0">
                <a:solidFill>
                  <a:srgbClr val="FFFF00"/>
                </a:solidFill>
              </a:rPr>
            </a:br>
            <a:endParaRPr lang="hu-HU" b="1" i="1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hu-HU" b="1" u="sng" dirty="0" err="1">
                <a:solidFill>
                  <a:srgbClr val="FFFF00"/>
                </a:solidFill>
              </a:rPr>
              <a:t>Ducsai-Oláh</a:t>
            </a:r>
            <a:r>
              <a:rPr lang="hu-HU" b="1" u="sng" dirty="0">
                <a:solidFill>
                  <a:srgbClr val="FFFF00"/>
                </a:solidFill>
              </a:rPr>
              <a:t> </a:t>
            </a:r>
            <a:r>
              <a:rPr lang="hu-HU" b="1" u="sng" dirty="0" smtClean="0">
                <a:solidFill>
                  <a:srgbClr val="FFFF00"/>
                </a:solidFill>
              </a:rPr>
              <a:t>Zsanett</a:t>
            </a:r>
            <a:r>
              <a:rPr lang="hu-HU" b="1" i="1" u="sng" dirty="0" smtClean="0">
                <a:solidFill>
                  <a:srgbClr val="FFFF00"/>
                </a:solidFill>
              </a:rPr>
              <a:t> </a:t>
            </a:r>
            <a:r>
              <a:rPr lang="hu-HU" b="1" i="1" dirty="0" smtClean="0">
                <a:solidFill>
                  <a:srgbClr val="FFFF00"/>
                </a:solidFill>
              </a:rPr>
              <a:t/>
            </a:r>
            <a:br>
              <a:rPr lang="hu-HU" b="1" i="1" dirty="0" smtClean="0">
                <a:solidFill>
                  <a:srgbClr val="FFFF00"/>
                </a:solidFill>
              </a:rPr>
            </a:br>
            <a:r>
              <a:rPr lang="hu-HU" sz="2800" dirty="0" smtClean="0">
                <a:solidFill>
                  <a:srgbClr val="FFFF00"/>
                </a:solidFill>
              </a:rPr>
              <a:t>Magyar </a:t>
            </a:r>
            <a:r>
              <a:rPr lang="hu-HU" sz="2800" dirty="0">
                <a:solidFill>
                  <a:srgbClr val="FFFF00"/>
                </a:solidFill>
              </a:rPr>
              <a:t>Nemzeti Kereskedőház </a:t>
            </a:r>
            <a:r>
              <a:rPr lang="hu-HU" sz="2800" dirty="0" err="1">
                <a:solidFill>
                  <a:srgbClr val="FFFF00"/>
                </a:solidFill>
              </a:rPr>
              <a:t>Zrt</a:t>
            </a:r>
            <a:r>
              <a:rPr lang="hu-HU" sz="2800" dirty="0">
                <a:solidFill>
                  <a:srgbClr val="FFFF00"/>
                </a:solidFill>
              </a:rPr>
              <a:t>. </a:t>
            </a:r>
            <a:r>
              <a:rPr lang="hu-HU" sz="2800" dirty="0" smtClean="0">
                <a:solidFill>
                  <a:srgbClr val="FFFF00"/>
                </a:solidFill>
              </a:rPr>
              <a:t>Vezérigazgatója</a:t>
            </a:r>
            <a:br>
              <a:rPr lang="hu-HU" sz="2800" dirty="0" smtClean="0">
                <a:solidFill>
                  <a:srgbClr val="FFFF00"/>
                </a:solidFill>
              </a:rPr>
            </a:br>
            <a:endParaRPr lang="hu-HU" b="1" i="1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hu-HU" b="1" u="sng" dirty="0">
                <a:solidFill>
                  <a:srgbClr val="FFFF00"/>
                </a:solidFill>
              </a:rPr>
              <a:t>Prof. Dr. </a:t>
            </a:r>
            <a:r>
              <a:rPr lang="hu-HU" b="1" u="sng" dirty="0" err="1">
                <a:solidFill>
                  <a:srgbClr val="FFFF00"/>
                </a:solidFill>
              </a:rPr>
              <a:t>Réger</a:t>
            </a:r>
            <a:r>
              <a:rPr lang="hu-HU" b="1" u="sng" dirty="0">
                <a:solidFill>
                  <a:srgbClr val="FFFF00"/>
                </a:solidFill>
              </a:rPr>
              <a:t> </a:t>
            </a:r>
            <a:r>
              <a:rPr lang="hu-HU" b="1" u="sng" dirty="0" smtClean="0">
                <a:solidFill>
                  <a:srgbClr val="FFFF00"/>
                </a:solidFill>
              </a:rPr>
              <a:t>Mihály </a:t>
            </a:r>
            <a:r>
              <a:rPr lang="hu-HU" b="1" dirty="0" smtClean="0">
                <a:solidFill>
                  <a:srgbClr val="FFFF00"/>
                </a:solidFill>
              </a:rPr>
              <a:t/>
            </a:r>
            <a:br>
              <a:rPr lang="hu-HU" b="1" dirty="0" smtClean="0">
                <a:solidFill>
                  <a:srgbClr val="FFFF00"/>
                </a:solidFill>
              </a:rPr>
            </a:br>
            <a:r>
              <a:rPr lang="hu-HU" sz="2800" dirty="0" smtClean="0">
                <a:solidFill>
                  <a:srgbClr val="FFFF00"/>
                </a:solidFill>
              </a:rPr>
              <a:t>Óbudai </a:t>
            </a:r>
            <a:r>
              <a:rPr lang="hu-HU" sz="2800" dirty="0">
                <a:solidFill>
                  <a:srgbClr val="FFFF00"/>
                </a:solidFill>
              </a:rPr>
              <a:t>Egyetem tudományos </a:t>
            </a:r>
            <a:r>
              <a:rPr lang="hu-HU" sz="2800" dirty="0" err="1">
                <a:solidFill>
                  <a:srgbClr val="FFFF00"/>
                </a:solidFill>
              </a:rPr>
              <a:t>rektorhelyettese</a:t>
            </a:r>
            <a:endParaRPr lang="hu-HU" sz="2800" b="1" i="1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hu-H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:push dir="u"/>
      </p:transition>
    </mc:Choice>
    <mc:Fallback xmlns="">
      <p:transition spd="slow" advTm="5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4175" y="44624"/>
            <a:ext cx="9144000" cy="480550"/>
          </a:xfrm>
        </p:spPr>
        <p:txBody>
          <a:bodyPr>
            <a:noAutofit/>
          </a:bodyPr>
          <a:lstStyle/>
          <a:p>
            <a:r>
              <a:rPr lang="hu-HU" sz="36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7. BBK. 2016</a:t>
            </a:r>
            <a:r>
              <a:rPr lang="hu-HU" sz="36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ELŐADÓI</a:t>
            </a:r>
            <a:endParaRPr lang="hu-HU" sz="36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72654" y="525174"/>
            <a:ext cx="2051074" cy="1831270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Albel Andor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András Krisztina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Bajor Tibor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Bálint Péter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Bárczi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Judit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Bärnkopfné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Zsoffay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Klára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Barócsi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Zoltán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Barta Attila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Bata Attila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Benedek Dezső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Bérczi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Szaniszló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Berek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László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Béres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Klára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Bernáth Krisztina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Biczó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Gábor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Blázovics Anna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Bocsi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Veronika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Bodáné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Kendrovics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Rita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Bódis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Zoltán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Bognár Csaba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Bolyky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Orsolya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Bréda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Gábor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Budavári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-Takács Ildikó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Csehné Papp Imola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Cselényi István Gábor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Csenger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Lajosné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Csiszár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Jolán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Csorba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Attila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Csuka Antal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Czinege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Imre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Darai Lajos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Dávid János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Dobó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Mariann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Dombay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Gábor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Dr.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Habil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Raisz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Iván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Ducsai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-Oláh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Zsanett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Egresi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Anna 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Elek Gábor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Élthes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Zoltán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Estók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Sándor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Faragó Károly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Faragó Károly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Farkas István József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Fáy Árpád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Fekete Sándor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Fekete Sándor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Fodor László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Fülep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Dániel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Fülöp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Katalin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Gaborják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Tamás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Gál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Éva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Garaczi Imre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Gáspár Gabriella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Gergely Sándor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Görög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Dóra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Gyulai Tamás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Gyüre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Annamária Csilla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Gyurgyik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László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Hablicsekné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Richter Mária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2267744" y="525174"/>
            <a:ext cx="2263965" cy="1880514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Halbritter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András Albert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Hareancz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Ferenc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Harkányiné Székely Zsuzsanna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Hati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Bence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Hell Péter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Miksa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Hervainé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Szabó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Gyüngyvér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Horkay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Nándor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Horváth Balázs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Zsigmond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Horváth Balázs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Zsigmond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Horváth Zoltán György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Hováth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Ágnes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Hüse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István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Husti István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Imecs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Mária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Imre Emőke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Juhász Zoltán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Juvancz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Zoltán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Kaczur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Sándor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Kantár Tamás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Kántor Sándorné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Kápolnai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Zsombor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Kápolnai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Zsombor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Karácsony Péter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Kármán Gabriella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Kása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Zoltán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Kattein-Pornói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Rita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Kelemen Béla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Kerekes Gábor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Keresnyei János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Kertész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Bakos Ferenc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Kimmel Gábor Konrád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Kincses Zoli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Kiss Anna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Kiss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Leizer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Géza Károly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Kisvárdai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Melinda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Kocsis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Ibolya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Kocsis Péter Csaba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Kohán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Zoltán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Körmendy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Gál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Kőrösi István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Kőrösi Mária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Kotits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József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Koudela Pál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Kovács Ákos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Kovács Árpád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Kovács János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Kowalski , Roman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Krasznainé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Kováss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Enikő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Kun István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Kurucz Attila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Láczay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Magdolna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Laki Ildikó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László Péter Sándor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Lenti István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Lipcseiné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Takács Nóra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Lőrinczné Bencze Edit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Magyar-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Stifter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Viktória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Major Gyöngyi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Majtényi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György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4644008" y="567559"/>
            <a:ext cx="2160239" cy="1905136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Makk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Ádám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Mandics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György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Marciniak Róbert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Marciniak Róbert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Marosné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Kuna Zsuzsanna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Matus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János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Mátyus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Ákos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Merkei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Attila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Mészáros Ádám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Mező Ferenc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Mező Kata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Miski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Péter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Mócsy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Ildikó Margit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Molnár István Árpád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Molnár Zsolt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Molnár Zsolt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Molnárné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Czeglédi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Cecilia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Muhi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Béla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Nagy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Dorottya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Nagy Éva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Nagy László Tibor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Nagy Melinda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Nagy Natália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Nagy Tamás Lajos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Németh László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Nyári László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Nyári László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Pálfi Sándor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Pamuláné Borbély Éva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Pánczél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Károly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Papanek Gábor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Katalin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Pásztor Rita Gizella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Pátrovics Egri Éva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Pétervári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Zsolt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Pinczesné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Palásthy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Ildikó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Pinczesné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Palásthy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Ildikó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Póczik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Szilveszter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Tibor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Póczik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Szilveszter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Tibor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Polgár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Balázs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Polyákné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Szánthó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Örsike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Poór József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Pornói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Imre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Potóczki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György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Preitl István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Prokopp Mária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Prokopp Mária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Raduly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József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Remek Éva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Répás József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Rubóczki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Edit Szilvia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Rumi Tamás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Sallai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János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Sancz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Klára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Lujza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Sárik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Eszter Katalin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Schéder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Veronika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Sebestyén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Kinga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Simon Erzsébet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Simon Zoltán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6969916" y="620688"/>
            <a:ext cx="2097906" cy="1916161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Simonyi Dénes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Sindley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László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Sipos István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Sipos István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Solt Ágnes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Somai Jozsef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Steller Lea-Katharina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Suha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György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Sütő Andrea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Szabó Béla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Szabó Géza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Szabó Imre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Szabó Lóránt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Szabó Lóránt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Szabó Miklós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Szabó Rudolf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Szákovicsné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Bérczy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Dóra Judit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Szánthó Géza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Szarvas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Hajnalka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Szász Antónia 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Szász Jenő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Szatlóczkyné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Gajdóczki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Zsuzsanna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Szekeres István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Szekeres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Lukacs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Sándor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Szerafinné Szabolcsi Ágnes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Szerepi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Sándor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Szilágyi Ferenc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Szilágyi Győző Attila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Szilágyiné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Bíró Andrea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Szőcs Katalin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Szügyi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György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Tanyiné Kocsis Anikó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Tari Irma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Tarjáni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Ariella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Janka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Tarpai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József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Tilki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Katalin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Tokody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Dániel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Török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Olga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Tósa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István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 Mária Terézia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Tóth I. János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Tóth Marcell László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Tőzsér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Anett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Tuzson Tibor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Vajda Lajos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Vanderer Gábor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Váralljai-Csocsán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Jenő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Váralljai-Csocsán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Jenő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Varga Tünde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Véseiné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Szőllősi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Réka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Vidéki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Imre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Vizi László Tamás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Volford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László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Wanek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Ferenc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Zachar Péter Krisztián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Záhonyi András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Závoti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Józsefné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Zsebők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Csaba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GB" sz="1600" b="1" dirty="0" err="1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Zsigri</a:t>
            </a:r>
            <a:r>
              <a:rPr lang="en-GB" sz="1600" b="1" dirty="0">
                <a:solidFill>
                  <a:srgbClr val="00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Ferenc</a:t>
            </a:r>
            <a:endParaRPr lang="hu-HU" sz="1600" b="1" dirty="0">
              <a:solidFill>
                <a:srgbClr val="00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32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4000"/>
    </mc:Choice>
    <mc:Fallback xmlns="">
      <p:transition advTm="1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0.95409 L -0.00608 -2.74994 " pathEditMode="relative" rAng="0" ptsTypes="AA">
                                      <p:cBhvr>
                                        <p:cTn id="6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-1852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0.96806 L -0.02153 -2.80856 " pathEditMode="relative" rAng="0" ptsTypes="AA">
                                      <p:cBhvr>
                                        <p:cTn id="8" dur="1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1" y="-18884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9926 L -0.01563 -2.92384 " pathEditMode="relative" rAng="0" ptsTypes="AA">
                                      <p:cBhvr>
                                        <p:cTn id="10" dur="1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-19583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15 0.98408 L -0.02014 -2.89781 " pathEditMode="relative" rAng="0" ptsTypes="AA">
                                      <p:cBhvr>
                                        <p:cTn id="12" dur="1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-1940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5" grpId="0" animBg="1"/>
      <p:bldP spid="1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395"/>
            <a:ext cx="8229600" cy="903325"/>
          </a:xfrm>
        </p:spPr>
        <p:txBody>
          <a:bodyPr/>
          <a:lstStyle/>
          <a:p>
            <a:r>
              <a:rPr lang="hu-HU" dirty="0" err="1">
                <a:solidFill>
                  <a:srgbClr val="FF0000"/>
                </a:solidFill>
                <a:latin typeface="Algerian" panose="04020705040A02060702" pitchFamily="82" charset="0"/>
              </a:rPr>
              <a:t>Niccolo</a:t>
            </a:r>
            <a:r>
              <a:rPr lang="hu-HU" dirty="0">
                <a:solidFill>
                  <a:srgbClr val="FF0000"/>
                </a:solidFill>
                <a:latin typeface="Algerian" panose="04020705040A02060702" pitchFamily="82" charset="0"/>
              </a:rPr>
              <a:t> Machiavelli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60640"/>
          </a:xfrm>
        </p:spPr>
        <p:txBody>
          <a:bodyPr/>
          <a:lstStyle/>
          <a:p>
            <a:pPr marL="0" indent="0" algn="ctr">
              <a:buNone/>
            </a:pPr>
            <a:r>
              <a:rPr lang="hu-HU" sz="4800" dirty="0">
                <a:solidFill>
                  <a:srgbClr val="00FF00"/>
                </a:solidFill>
              </a:rPr>
              <a:t>" A cselekvés minden útja </a:t>
            </a:r>
            <a:r>
              <a:rPr lang="hu-HU" sz="4800" dirty="0" smtClean="0">
                <a:solidFill>
                  <a:srgbClr val="00FF00"/>
                </a:solidFill>
              </a:rPr>
              <a:t>kockázatos,</a:t>
            </a:r>
            <a:br>
              <a:rPr lang="hu-HU" sz="4800" dirty="0" smtClean="0">
                <a:solidFill>
                  <a:srgbClr val="00FF00"/>
                </a:solidFill>
              </a:rPr>
            </a:br>
            <a:r>
              <a:rPr lang="hu-HU" sz="4800" dirty="0" smtClean="0">
                <a:solidFill>
                  <a:srgbClr val="00FF00"/>
                </a:solidFill>
              </a:rPr>
              <a:t>az </a:t>
            </a:r>
            <a:r>
              <a:rPr lang="hu-HU" sz="4800" dirty="0">
                <a:solidFill>
                  <a:srgbClr val="00FF00"/>
                </a:solidFill>
              </a:rPr>
              <a:t>elővigyázatosság tehát nem a veszély kerülésében </a:t>
            </a:r>
            <a:r>
              <a:rPr lang="hu-HU" sz="4800" dirty="0" smtClean="0">
                <a:solidFill>
                  <a:srgbClr val="00FF00"/>
                </a:solidFill>
              </a:rPr>
              <a:t>rejlik</a:t>
            </a:r>
            <a:br>
              <a:rPr lang="hu-HU" sz="4800" dirty="0" smtClean="0">
                <a:solidFill>
                  <a:srgbClr val="00FF00"/>
                </a:solidFill>
              </a:rPr>
            </a:br>
            <a:r>
              <a:rPr lang="hu-HU" sz="4800" dirty="0" smtClean="0">
                <a:solidFill>
                  <a:srgbClr val="00FF00"/>
                </a:solidFill>
              </a:rPr>
              <a:t>(ami </a:t>
            </a:r>
            <a:r>
              <a:rPr lang="hu-HU" sz="4800" dirty="0">
                <a:solidFill>
                  <a:srgbClr val="00FF00"/>
                </a:solidFill>
              </a:rPr>
              <a:t>lehetetlen), </a:t>
            </a:r>
            <a:r>
              <a:rPr lang="hu-HU" sz="4800" dirty="0" smtClean="0">
                <a:solidFill>
                  <a:srgbClr val="00FF00"/>
                </a:solidFill>
              </a:rPr>
              <a:t/>
            </a:r>
            <a:br>
              <a:rPr lang="hu-HU" sz="4800" dirty="0" smtClean="0">
                <a:solidFill>
                  <a:srgbClr val="00FF00"/>
                </a:solidFill>
              </a:rPr>
            </a:br>
            <a:r>
              <a:rPr lang="hu-HU" sz="4800" dirty="0" smtClean="0">
                <a:solidFill>
                  <a:srgbClr val="00FF00"/>
                </a:solidFill>
              </a:rPr>
              <a:t>hanem </a:t>
            </a:r>
            <a:r>
              <a:rPr lang="hu-HU" sz="4800" dirty="0">
                <a:solidFill>
                  <a:srgbClr val="00FF00"/>
                </a:solidFill>
              </a:rPr>
              <a:t>a kockázat kiszámításában és a  határozott cselekvésben</a:t>
            </a:r>
            <a:r>
              <a:rPr lang="hu-HU" dirty="0">
                <a:solidFill>
                  <a:srgbClr val="00FF00"/>
                </a:solidFill>
              </a:rPr>
              <a:t>."   </a:t>
            </a:r>
          </a:p>
          <a:p>
            <a:endParaRPr lang="hu-HU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56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-12083"/>
            <a:ext cx="9144000" cy="704779"/>
          </a:xfrm>
        </p:spPr>
        <p:txBody>
          <a:bodyPr/>
          <a:lstStyle/>
          <a:p>
            <a:r>
              <a:rPr lang="hu-HU" sz="4000" b="1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BBK SOROZAT TÁMOGATÓI</a:t>
            </a:r>
            <a:endParaRPr lang="hu-HU" dirty="0"/>
          </a:p>
        </p:txBody>
      </p:sp>
      <p:pic>
        <p:nvPicPr>
          <p:cNvPr id="1034" name="Kép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798" y="791321"/>
            <a:ext cx="1122292" cy="141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Kép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4819" y="774735"/>
            <a:ext cx="1131201" cy="143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Kép 672" descr="RMKT logo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1697" y="803942"/>
            <a:ext cx="952201" cy="137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Kép 3" descr="KEPCP menü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798" y="5841886"/>
            <a:ext cx="1247451" cy="70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Kép 67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8090" y="4207116"/>
            <a:ext cx="1320105" cy="88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Kép 673" descr="Báthory Szülői Szövetsé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2258" y="2631940"/>
            <a:ext cx="1079687" cy="107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Kép 30" descr="EMT emblema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5941" y="4202929"/>
            <a:ext cx="1688990" cy="73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Kép 29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5920" y="5831158"/>
            <a:ext cx="1524443" cy="70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Kép 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7765" y="5841886"/>
            <a:ext cx="1624284" cy="70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DOSz: Doktoranduszok Országos Szövetsége 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845" y="4045832"/>
            <a:ext cx="1108245" cy="110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RODOSz:  Romániai Magyar Doktorandusok és Fiatal Kutatók Szövetsége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0862" y="4042047"/>
            <a:ext cx="1100100" cy="111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MPSz:  Romániai Magyar Pedagógusok Szövetsége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035" y="2631940"/>
            <a:ext cx="1108055" cy="110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ME Erdélyi Múzeum-Egyesületet"/>
          <p:cNvPicPr>
            <a:picLocks noChangeAspect="1" noChangeArrowheads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80862" y="804217"/>
            <a:ext cx="1221777" cy="140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5BBK Debreceni Egyetem Neveléstudományok Intézete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6876" y="5841886"/>
            <a:ext cx="1754228" cy="70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Kép 24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0204" y="2592841"/>
            <a:ext cx="1114036" cy="114715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Kép 23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0862" y="2384566"/>
            <a:ext cx="1367228" cy="13969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3"/>
          <p:cNvPicPr/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28715" y="2559997"/>
            <a:ext cx="1083376" cy="121272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1872" y="803941"/>
            <a:ext cx="724359" cy="1411943"/>
          </a:xfrm>
          <a:prstGeom prst="rect">
            <a:avLst/>
          </a:prstGeom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1144" y="4231155"/>
            <a:ext cx="1946647" cy="73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Kép 26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9152" y="5897805"/>
            <a:ext cx="1513487" cy="58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1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10585" y="116632"/>
            <a:ext cx="9144000" cy="2002234"/>
          </a:xfrm>
        </p:spPr>
        <p:txBody>
          <a:bodyPr>
            <a:noAutofit/>
          </a:bodyPr>
          <a:lstStyle/>
          <a:p>
            <a:pPr algn="l"/>
            <a:r>
              <a:rPr lang="hu-HU" sz="4000" b="1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BÁTHORY-BRASSAI </a:t>
            </a:r>
            <a:r>
              <a:rPr lang="hu-HU" sz="4000" b="1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KONFERENCIASOROZAT </a:t>
            </a:r>
            <a:br>
              <a:rPr lang="hu-HU" sz="4000" b="1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sz="4000" b="1" u="sng" dirty="0" smtClean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WEB </a:t>
            </a:r>
            <a:r>
              <a:rPr lang="hu-HU" sz="4000" b="1" u="sng" dirty="0">
                <a:solidFill>
                  <a:srgbClr val="66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OLDALA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12659" y="2204864"/>
            <a:ext cx="8229600" cy="864096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800" b="1" dirty="0">
                <a:solidFill>
                  <a:srgbClr val="660033"/>
                </a:solidFill>
              </a:rPr>
              <a:t>http://www.bbk.alfanet.eu</a:t>
            </a:r>
            <a:r>
              <a:rPr lang="hu-HU" sz="4800" b="1" dirty="0" smtClean="0">
                <a:solidFill>
                  <a:srgbClr val="660033"/>
                </a:solidFill>
              </a:rPr>
              <a:t>/ </a:t>
            </a:r>
            <a:endParaRPr lang="hu-HU" sz="4800" b="1" dirty="0">
              <a:solidFill>
                <a:srgbClr val="660033"/>
              </a:solidFill>
            </a:endParaRPr>
          </a:p>
        </p:txBody>
      </p:sp>
      <p:pic>
        <p:nvPicPr>
          <p:cNvPr id="1026" name="Picture 2" descr="Báthory-Brassai Konferencia - BBK 201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332656"/>
            <a:ext cx="1273988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artalom helye 2"/>
          <p:cNvSpPr txBox="1">
            <a:spLocks/>
          </p:cNvSpPr>
          <p:nvPr/>
        </p:nvSpPr>
        <p:spPr>
          <a:xfrm>
            <a:off x="-10585" y="5993904"/>
            <a:ext cx="9144000" cy="864096"/>
          </a:xfrm>
          <a:prstGeom prst="rect">
            <a:avLst/>
          </a:prstGeom>
          <a:solidFill>
            <a:srgbClr val="660033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hu-HU" sz="4800" b="1" dirty="0" smtClean="0">
                <a:solidFill>
                  <a:srgbClr val="FFFF00"/>
                </a:solidFill>
              </a:rPr>
              <a:t>GOOGLE KERESŐ</a:t>
            </a:r>
            <a:endParaRPr lang="hu-HU" sz="4800" b="1" dirty="0">
              <a:solidFill>
                <a:srgbClr val="FFFF00"/>
              </a:solidFill>
            </a:endParaRPr>
          </a:p>
        </p:txBody>
      </p:sp>
      <p:sp>
        <p:nvSpPr>
          <p:cNvPr id="6" name="Tartalom helye 2"/>
          <p:cNvSpPr txBox="1">
            <a:spLocks/>
          </p:cNvSpPr>
          <p:nvPr/>
        </p:nvSpPr>
        <p:spPr>
          <a:xfrm>
            <a:off x="-10585" y="3356992"/>
            <a:ext cx="9144000" cy="2016224"/>
          </a:xfrm>
          <a:prstGeom prst="rect">
            <a:avLst/>
          </a:prstGeom>
          <a:solidFill>
            <a:srgbClr val="660033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4800" b="1" dirty="0">
                <a:solidFill>
                  <a:srgbClr val="FFFF00"/>
                </a:solidFill>
              </a:rPr>
              <a:t>E-mail: </a:t>
            </a:r>
            <a:r>
              <a:rPr lang="hu-HU" sz="4800" b="1" dirty="0" smtClean="0">
                <a:solidFill>
                  <a:srgbClr val="FFFF00"/>
                </a:solidFill>
              </a:rPr>
              <a:t>          </a:t>
            </a:r>
            <a:r>
              <a:rPr lang="hu-HU" sz="4800" b="1" dirty="0" err="1" smtClean="0">
                <a:solidFill>
                  <a:srgbClr val="FFFF00"/>
                </a:solidFill>
              </a:rPr>
              <a:t>bbk</a:t>
            </a:r>
            <a:r>
              <a:rPr lang="hu-HU" sz="4800" b="1" dirty="0" smtClean="0">
                <a:solidFill>
                  <a:srgbClr val="FFFF00"/>
                </a:solidFill>
              </a:rPr>
              <a:t>@</a:t>
            </a:r>
            <a:r>
              <a:rPr lang="hu-HU" sz="4800" b="1" dirty="0" err="1" smtClean="0">
                <a:solidFill>
                  <a:srgbClr val="FFFF00"/>
                </a:solidFill>
              </a:rPr>
              <a:t>alfanet.eu</a:t>
            </a:r>
            <a:r>
              <a:rPr lang="hu-HU" sz="4800" b="1" dirty="0" smtClean="0">
                <a:solidFill>
                  <a:srgbClr val="FFFF00"/>
                </a:solidFill>
              </a:rPr>
              <a:t>   </a:t>
            </a:r>
            <a:br>
              <a:rPr lang="hu-HU" sz="4800" b="1" dirty="0" smtClean="0">
                <a:solidFill>
                  <a:srgbClr val="FFFF00"/>
                </a:solidFill>
              </a:rPr>
            </a:br>
            <a:endParaRPr lang="hu-HU" sz="4800" b="1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hu-HU" sz="3600" spc="250" dirty="0" smtClean="0">
                <a:solidFill>
                  <a:srgbClr val="FFFF00"/>
                </a:solidFill>
                <a:latin typeface="Bodoni MT" panose="02070603080606020203" pitchFamily="18" charset="0"/>
              </a:rPr>
              <a:t>Dr. Tuzson Tibor</a:t>
            </a:r>
            <a:r>
              <a:rPr lang="hu-HU" sz="3600" spc="250" smtClean="0">
                <a:solidFill>
                  <a:srgbClr val="FFFF00"/>
                </a:solidFill>
                <a:latin typeface="Bodoni MT" panose="02070603080606020203" pitchFamily="18" charset="0"/>
              </a:rPr>
              <a:t>,   </a:t>
            </a:r>
            <a:r>
              <a:rPr lang="hu-HU" sz="3600" spc="250" dirty="0" err="1" smtClean="0">
                <a:solidFill>
                  <a:srgbClr val="FFFF00"/>
                </a:solidFill>
                <a:latin typeface="Bodoni MT" panose="02070603080606020203" pitchFamily="18" charset="0"/>
              </a:rPr>
              <a:t>SzB</a:t>
            </a:r>
            <a:r>
              <a:rPr lang="hu-HU" sz="3600" spc="250" dirty="0" smtClean="0">
                <a:solidFill>
                  <a:srgbClr val="FFFF00"/>
                </a:solidFill>
                <a:latin typeface="Bodoni MT" panose="02070603080606020203" pitchFamily="18" charset="0"/>
              </a:rPr>
              <a:t> elnöke</a:t>
            </a:r>
            <a:endParaRPr lang="hu-HU" sz="3600" spc="250" dirty="0">
              <a:solidFill>
                <a:srgbClr val="FFFF00"/>
              </a:solidFill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22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6000">
        <p14:reveal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5" grpId="0" build="p" animBg="1"/>
      <p:bldP spid="6" grpId="0" build="p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4509120"/>
            <a:ext cx="9144000" cy="1800200"/>
          </a:xfrm>
        </p:spPr>
        <p:txBody>
          <a:bodyPr>
            <a:noAutofit/>
          </a:bodyPr>
          <a:lstStyle/>
          <a:p>
            <a:r>
              <a:rPr lang="hu-HU" sz="4800" spc="300" dirty="0">
                <a:solidFill>
                  <a:srgbClr val="FF00FF"/>
                </a:solidFill>
                <a:latin typeface="Brush Script MT" panose="03060802040406070304" pitchFamily="66" charset="0"/>
                <a:ea typeface="Malgun Gothic" panose="020B0503020000020004" pitchFamily="34" charset="-127"/>
              </a:rPr>
              <a:t>„Nincs nagyobb hatalom egy ötletnél, amelynek ideje elérkezett.” </a:t>
            </a:r>
            <a:r>
              <a:rPr lang="hu-HU" sz="4800" spc="300" dirty="0" smtClean="0">
                <a:solidFill>
                  <a:srgbClr val="FF00FF"/>
                </a:solidFill>
                <a:latin typeface="Brush Script MT" panose="03060802040406070304" pitchFamily="66" charset="0"/>
                <a:ea typeface="Malgun Gothic" panose="020B0503020000020004" pitchFamily="34" charset="-127"/>
              </a:rPr>
              <a:t/>
            </a:r>
            <a:br>
              <a:rPr lang="hu-HU" sz="4800" spc="300" dirty="0" smtClean="0">
                <a:solidFill>
                  <a:srgbClr val="FF00FF"/>
                </a:solidFill>
                <a:latin typeface="Brush Script MT" panose="03060802040406070304" pitchFamily="66" charset="0"/>
                <a:ea typeface="Malgun Gothic" panose="020B0503020000020004" pitchFamily="34" charset="-127"/>
              </a:rPr>
            </a:br>
            <a:r>
              <a:rPr lang="hu-HU" sz="4800" spc="300" dirty="0" smtClean="0">
                <a:solidFill>
                  <a:srgbClr val="FF00FF"/>
                </a:solidFill>
                <a:latin typeface="Brush Script MT" panose="03060802040406070304" pitchFamily="66" charset="0"/>
                <a:ea typeface="Malgun Gothic" panose="020B0503020000020004" pitchFamily="34" charset="-127"/>
              </a:rPr>
              <a:t>(</a:t>
            </a:r>
            <a:r>
              <a:rPr lang="hu-HU" sz="4800" spc="300" dirty="0">
                <a:solidFill>
                  <a:srgbClr val="FF00FF"/>
                </a:solidFill>
                <a:latin typeface="Brush Script MT" panose="03060802040406070304" pitchFamily="66" charset="0"/>
                <a:ea typeface="Malgun Gothic" panose="020B0503020000020004" pitchFamily="34" charset="-127"/>
              </a:rPr>
              <a:t>Victor Hugo)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4" y="0"/>
            <a:ext cx="9161960" cy="4077072"/>
          </a:xfrm>
        </p:spPr>
      </p:pic>
    </p:spTree>
    <p:extLst>
      <p:ext uri="{BB962C8B-B14F-4D97-AF65-F5344CB8AC3E}">
        <p14:creationId xmlns:p14="http://schemas.microsoft.com/office/powerpoint/2010/main" val="88204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éma">
  <a:themeElements>
    <a:clrScheme name="Tú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0</TotalTime>
  <Words>1270</Words>
  <Application>Microsoft Office PowerPoint</Application>
  <PresentationFormat>Diavetítés a képernyőre (4:3 oldalarány)</PresentationFormat>
  <Paragraphs>664</Paragraphs>
  <Slides>66</Slides>
  <Notes>6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66</vt:i4>
      </vt:variant>
    </vt:vector>
  </HeadingPairs>
  <TitlesOfParts>
    <vt:vector size="68" baseType="lpstr">
      <vt:lpstr>Office-téma</vt:lpstr>
      <vt:lpstr>Diagram</vt:lpstr>
      <vt:lpstr>7 éves a BÁTHORY – BRASSAI KONFERENCIA SOROZAT</vt:lpstr>
      <vt:lpstr>PowerPoint bemutató</vt:lpstr>
      <vt:lpstr>B   B   K BÁTHORY – BRASSAI KONFERENCIA SOROZAT 2010-2016</vt:lpstr>
      <vt:lpstr>aki megért s megértet egy népet megéltet</vt:lpstr>
      <vt:lpstr>BBK SZERVEZÉSI ELVEI</vt:lpstr>
      <vt:lpstr>BBK   ALAPGONDOLATA</vt:lpstr>
      <vt:lpstr>PARADIGMAVÁLTÁS</vt:lpstr>
      <vt:lpstr>BBK   PÉLDAKÉPEI</vt:lpstr>
      <vt:lpstr>BBK  SOROZAT TÖRTÉNETE</vt:lpstr>
      <vt:lpstr>BBK FEJLŐDÉSE</vt:lpstr>
      <vt:lpstr>PowerPoint bemutató</vt:lpstr>
      <vt:lpstr>1. BBK. 2010. VERŐCE</vt:lpstr>
      <vt:lpstr>1. BBK. 2010. VERŐCE</vt:lpstr>
      <vt:lpstr>1. BBK. 2010. VERŐCE</vt:lpstr>
      <vt:lpstr>PowerPoint bemutató</vt:lpstr>
      <vt:lpstr>1. BBK. 2010. VERŐCE</vt:lpstr>
      <vt:lpstr>2. BBK. 2011. BALATONLELLE</vt:lpstr>
      <vt:lpstr>2. BBK. 2011. BALATONLELLE</vt:lpstr>
      <vt:lpstr>2. BBK. 2011. BALATONLELLE</vt:lpstr>
      <vt:lpstr>2. BBK. 2011. BALATONLELLE</vt:lpstr>
      <vt:lpstr>3. BBK. 2012. BUDAPEST</vt:lpstr>
      <vt:lpstr>3. BBK. 2012.</vt:lpstr>
      <vt:lpstr>3. BBK. 2012. </vt:lpstr>
      <vt:lpstr>3. BBK. 2012. BUDAPEST</vt:lpstr>
      <vt:lpstr>PowerPoint bemutató</vt:lpstr>
      <vt:lpstr>4. BBK. 2013. BUDAPEST</vt:lpstr>
      <vt:lpstr>4. BBK. 2013. BUDAPEST</vt:lpstr>
      <vt:lpstr>BBK MOLINÓ OE-val</vt:lpstr>
      <vt:lpstr>4. BBK. 2013. BUDAPEST SZERZŐK NÉVSORA</vt:lpstr>
      <vt:lpstr>4. BBK. 2013. BUDAPEST</vt:lpstr>
      <vt:lpstr>4. BBK. 2013. TANULMÁNYKÖTET</vt:lpstr>
      <vt:lpstr>4. BBK. 2013. TANULMÁNYKÖTET</vt:lpstr>
      <vt:lpstr>PowerPoint bemutató</vt:lpstr>
      <vt:lpstr>PowerPoint bemutató</vt:lpstr>
      <vt:lpstr>5. BBK. 2014. BUDAPEST</vt:lpstr>
      <vt:lpstr>PowerPoint bemutató</vt:lpstr>
      <vt:lpstr>5. BBK. 2014. BUDAPEST</vt:lpstr>
      <vt:lpstr>5. BBK. 2014. BUDAPEST</vt:lpstr>
      <vt:lpstr>5. BBK. 2014. BUDAPEST</vt:lpstr>
      <vt:lpstr>PowerPoint bemutató</vt:lpstr>
      <vt:lpstr>ERDÉLYI MAGYAR GAZDASÁGI GONDOLKODÓK PANTEONJA Dr. Somai József</vt:lpstr>
      <vt:lpstr>5. BBK. 2014. BUDAPEST</vt:lpstr>
      <vt:lpstr>5. BBK. 2014. BUDAPEST</vt:lpstr>
      <vt:lpstr>5. BBK. 2014. BUDAPEST</vt:lpstr>
      <vt:lpstr>6. BBK. 2015. BUDAPEST</vt:lpstr>
      <vt:lpstr>6. BBK. 2015. BUDAPEST</vt:lpstr>
      <vt:lpstr>6. BBK. 2015. BUDAPEST</vt:lpstr>
      <vt:lpstr>6. BBK. 2015. BUDAPEST</vt:lpstr>
      <vt:lpstr>6. BBK. 2015. BUDAPEST TANULMÁNYKÖTETEK 1372 oldal</vt:lpstr>
      <vt:lpstr>6. BBK. 2015. 1. KÖTET TARTALOMJEGYZÉK</vt:lpstr>
      <vt:lpstr>6. BBK. 2015. 2. KÖTET TARTALOMJEGYZÉK</vt:lpstr>
      <vt:lpstr>6. BBK. 2015. ÁBRÁK ELŐADÁSOKBÓL</vt:lpstr>
      <vt:lpstr>6. BBK. 2015. ÁBRÁK ELŐADÁSOKBÓL</vt:lpstr>
      <vt:lpstr>6. BBK. 2015. ÁBRÁK ELŐADÁSOKBÓL</vt:lpstr>
      <vt:lpstr>6. BBK. 2015. BUDAPEST ÁBRÁK ELŐADÁSOKBÓL</vt:lpstr>
      <vt:lpstr>6. BBK. 2015. ÁBRÁK ELŐADÁSOKBÓL</vt:lpstr>
      <vt:lpstr>6. BBK. 2015. ELISMERÉSEK</vt:lpstr>
      <vt:lpstr>6. BBK. 2015. ELISMERÉSEK</vt:lpstr>
      <vt:lpstr>7. BBK. 2016. BUDAPEST</vt:lpstr>
      <vt:lpstr>PowerPoint bemutató</vt:lpstr>
      <vt:lpstr>A 7. BÁTHORY-BRASSAI KONFERENCIA VÉDNÖKEI</vt:lpstr>
      <vt:lpstr>7. BBK. 2016. ELŐADÓI</vt:lpstr>
      <vt:lpstr>Niccolo Machiavelli</vt:lpstr>
      <vt:lpstr>A BBK SOROZAT TÁMOGATÓI</vt:lpstr>
      <vt:lpstr>BÁTHORY-BRASSAI KONFERENCIASOROZAT  WEB OLDALA</vt:lpstr>
      <vt:lpstr>„Nincs nagyobb hatalom egy ötletnél, amelynek ideje elérkezett.”  (Victor Hugo)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Tulajdonos</dc:creator>
  <cp:keywords>7bbk_animalt_emblem hatterrel</cp:keywords>
  <cp:lastModifiedBy>Tuzson Tibor</cp:lastModifiedBy>
  <cp:revision>537</cp:revision>
  <dcterms:created xsi:type="dcterms:W3CDTF">2013-04-13T09:11:58Z</dcterms:created>
  <dcterms:modified xsi:type="dcterms:W3CDTF">2016-05-12T20:34:48Z</dcterms:modified>
</cp:coreProperties>
</file>